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368" r:id="rId4"/>
    <p:sldId id="369" r:id="rId5"/>
    <p:sldId id="439" r:id="rId6"/>
    <p:sldId id="440" r:id="rId7"/>
    <p:sldId id="441" r:id="rId8"/>
    <p:sldId id="406" r:id="rId9"/>
    <p:sldId id="430" r:id="rId10"/>
    <p:sldId id="454" r:id="rId11"/>
    <p:sldId id="442" r:id="rId12"/>
    <p:sldId id="431" r:id="rId13"/>
    <p:sldId id="432" r:id="rId14"/>
    <p:sldId id="370" r:id="rId15"/>
    <p:sldId id="455" r:id="rId16"/>
    <p:sldId id="443" r:id="rId17"/>
    <p:sldId id="456" r:id="rId18"/>
    <p:sldId id="444" r:id="rId19"/>
    <p:sldId id="457" r:id="rId20"/>
    <p:sldId id="407" r:id="rId21"/>
    <p:sldId id="463" r:id="rId22"/>
    <p:sldId id="371" r:id="rId23"/>
    <p:sldId id="467" r:id="rId24"/>
    <p:sldId id="468" r:id="rId25"/>
    <p:sldId id="445" r:id="rId26"/>
    <p:sldId id="464" r:id="rId27"/>
    <p:sldId id="459" r:id="rId28"/>
    <p:sldId id="408" r:id="rId29"/>
    <p:sldId id="409" r:id="rId30"/>
    <p:sldId id="462" r:id="rId31"/>
    <p:sldId id="465" r:id="rId32"/>
    <p:sldId id="446" r:id="rId33"/>
    <p:sldId id="412" r:id="rId34"/>
    <p:sldId id="433" r:id="rId35"/>
    <p:sldId id="413" r:id="rId36"/>
    <p:sldId id="466" r:id="rId37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4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3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9.png"/><Relationship Id="rId4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/>
              <a:t> </a:t>
            </a:r>
            <a:r>
              <a:rPr lang="en-US" altLang="hu-HU" sz="4000" dirty="0" smtClean="0"/>
              <a:t>Feature space transformation methods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University of Szeged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Institute of </a:t>
            </a:r>
            <a:r>
              <a:rPr lang="hu-HU" altLang="hu-HU" sz="2000" dirty="0" err="1"/>
              <a:t>Informatics</a:t>
            </a: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2023 / </a:t>
            </a:r>
            <a:r>
              <a:rPr lang="en-US" altLang="hu-HU" sz="2000" dirty="0"/>
              <a:t>May</a:t>
            </a:r>
            <a:r>
              <a:rPr lang="hu-HU" altLang="hu-HU" sz="2000" dirty="0"/>
              <a:t> / 11</a:t>
            </a:r>
            <a:endParaRPr lang="en-US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0" y="4293096"/>
            <a:ext cx="4541369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Principal Component Analysis (PCA)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 smtClean="0"/>
              <a:t>The idea of </a:t>
            </a:r>
            <a:r>
              <a:rPr lang="hu-HU" sz="2800" dirty="0" smtClean="0"/>
              <a:t>PCA </a:t>
            </a:r>
            <a:r>
              <a:rPr lang="en-US" sz="2800" dirty="0" smtClean="0"/>
              <a:t>is similar</a:t>
            </a:r>
            <a:r>
              <a:rPr lang="hu-HU" sz="2800" dirty="0" smtClean="0"/>
              <a:t>, </a:t>
            </a:r>
            <a:r>
              <a:rPr lang="en-US" sz="2800" dirty="0" smtClean="0"/>
              <a:t>but instead of keeping or discarding features separately, it applies a linear transformation</a:t>
            </a:r>
            <a:endParaRPr lang="hu-HU" sz="2800" dirty="0" smtClean="0"/>
          </a:p>
          <a:p>
            <a:pPr lvl="1"/>
            <a:r>
              <a:rPr lang="en-US" sz="2400" dirty="0" smtClean="0"/>
              <a:t>So it is also able to rotate the data</a:t>
            </a:r>
            <a:endParaRPr lang="hu-HU" sz="2400" dirty="0"/>
          </a:p>
          <a:p>
            <a:r>
              <a:rPr lang="en-US" sz="2800" dirty="0" smtClean="0"/>
              <a:t>Gaussian example</a:t>
            </a:r>
            <a:r>
              <a:rPr lang="hu-HU" sz="2800" dirty="0" smtClean="0"/>
              <a:t>: </a:t>
            </a:r>
            <a:r>
              <a:rPr lang="en-US" sz="2800" dirty="0"/>
              <a:t>when the covariance matrix is </a:t>
            </a:r>
            <a:r>
              <a:rPr lang="en-US" sz="2800" dirty="0" smtClean="0"/>
              <a:t>not </a:t>
            </a:r>
            <a:r>
              <a:rPr lang="en-US" sz="2800" dirty="0"/>
              <a:t>diagonal, PCA will create the new feature set </a:t>
            </a:r>
            <a:r>
              <a:rPr lang="en-US" sz="2800" dirty="0" smtClean="0"/>
              <a:t>by finding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</a:t>
            </a:r>
            <a:r>
              <a:rPr lang="en-US" sz="2800" dirty="0"/>
              <a:t>directions with the </a:t>
            </a:r>
            <a:r>
              <a:rPr lang="en-US" sz="2800" b="1" dirty="0"/>
              <a:t>largest variance</a:t>
            </a:r>
            <a:r>
              <a:rPr lang="en-US" sz="2800" dirty="0"/>
              <a:t> </a:t>
            </a:r>
          </a:p>
          <a:p>
            <a:r>
              <a:rPr lang="en-US" sz="2800" dirty="0"/>
              <a:t>Although the above example is </a:t>
            </a:r>
            <a:r>
              <a:rPr lang="en-US" sz="2800" dirty="0" smtClean="0"/>
              <a:t>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Gaussian </a:t>
            </a:r>
            <a:r>
              <a:rPr lang="en-US" sz="2800" dirty="0" smtClean="0"/>
              <a:t>distributions</a:t>
            </a:r>
            <a:r>
              <a:rPr lang="en-US" sz="2800" dirty="0"/>
              <a:t>, PCA does </a:t>
            </a:r>
            <a:r>
              <a:rPr lang="en-US" sz="2800" dirty="0" smtClean="0"/>
              <a:t>not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require the data </a:t>
            </a:r>
            <a:r>
              <a:rPr lang="en-US" sz="2800" dirty="0" smtClean="0"/>
              <a:t>to </a:t>
            </a:r>
            <a:r>
              <a:rPr lang="en-US" sz="2800" dirty="0"/>
              <a:t>have Gaussian </a:t>
            </a:r>
            <a:br>
              <a:rPr lang="en-US" sz="2800" dirty="0"/>
            </a:br>
            <a:r>
              <a:rPr lang="en-US" sz="2800" dirty="0" smtClean="0"/>
              <a:t>distribution</a:t>
            </a:r>
            <a:endParaRPr lang="hu-HU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284984"/>
            <a:ext cx="30522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94" y="4941168"/>
            <a:ext cx="2708062" cy="8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Principal Component Analysis (PCA)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 smtClean="0"/>
              <a:t>Previous example, to </a:t>
            </a:r>
            <a:r>
              <a:rPr lang="en-US" sz="2800" dirty="0"/>
              <a:t>reduce the </a:t>
            </a:r>
            <a:r>
              <a:rPr lang="en-US" sz="2800" dirty="0" smtClean="0"/>
              <a:t>no. of </a:t>
            </a:r>
            <a:r>
              <a:rPr lang="en-US" sz="2800" dirty="0"/>
              <a:t>dimensions from 2 to 1</a:t>
            </a:r>
          </a:p>
          <a:p>
            <a:pPr lvl="1"/>
            <a:r>
              <a:rPr lang="en-US" sz="2400" dirty="0"/>
              <a:t>But instead of discarding one </a:t>
            </a:r>
            <a:br>
              <a:rPr lang="en-US" sz="2400" dirty="0"/>
            </a:br>
            <a:r>
              <a:rPr lang="en-US" sz="2400" dirty="0"/>
              <a:t>of the features, now we look </a:t>
            </a:r>
            <a:br>
              <a:rPr lang="en-US" sz="2400" dirty="0"/>
            </a:br>
            <a:r>
              <a:rPr lang="en-US" sz="2400" dirty="0"/>
              <a:t>for a </a:t>
            </a:r>
            <a:r>
              <a:rPr lang="en-US" sz="2400" b="1" dirty="0"/>
              <a:t>projection </a:t>
            </a:r>
            <a:r>
              <a:rPr lang="en-US" sz="2400" dirty="0"/>
              <a:t>into </a:t>
            </a:r>
            <a:r>
              <a:rPr lang="en-US" sz="2400" dirty="0" smtClean="0"/>
              <a:t>1D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projection axis will be our new 1D feature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sz="2800" dirty="0"/>
              <a:t>The projection will be optimal if it preserves the direction along which the </a:t>
            </a:r>
            <a:r>
              <a:rPr lang="en-US" sz="2800" b="1" dirty="0"/>
              <a:t>data </a:t>
            </a:r>
            <a:r>
              <a:rPr lang="en-US" sz="2800" dirty="0"/>
              <a:t>has the </a:t>
            </a:r>
            <a:r>
              <a:rPr lang="en-US" sz="2800" b="1" dirty="0"/>
              <a:t>largest variance</a:t>
            </a:r>
          </a:p>
          <a:p>
            <a:pPr lvl="1"/>
            <a:r>
              <a:rPr lang="en-US" sz="2400" dirty="0"/>
              <a:t>As we will see, it </a:t>
            </a:r>
            <a:r>
              <a:rPr lang="en-US" sz="2400" dirty="0" smtClean="0"/>
              <a:t>is equivalent </a:t>
            </a:r>
            <a:r>
              <a:rPr lang="en-US" sz="2400" dirty="0"/>
              <a:t>to </a:t>
            </a:r>
            <a:br>
              <a:rPr lang="en-US" sz="2400" dirty="0"/>
            </a:br>
            <a:r>
              <a:rPr lang="en-US" sz="2400" dirty="0" smtClean="0"/>
              <a:t>looking for </a:t>
            </a:r>
            <a:r>
              <a:rPr lang="en-US" sz="2400" dirty="0"/>
              <a:t>the </a:t>
            </a:r>
            <a:r>
              <a:rPr lang="en-US" sz="2400" dirty="0" smtClean="0"/>
              <a:t>projection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direction </a:t>
            </a:r>
            <a:r>
              <a:rPr lang="en-US" sz="2400" dirty="0"/>
              <a:t>which </a:t>
            </a:r>
            <a:r>
              <a:rPr lang="en-US" sz="2400" dirty="0" smtClean="0"/>
              <a:t>minimizes </a:t>
            </a:r>
            <a:r>
              <a:rPr lang="en-US" sz="2400" dirty="0"/>
              <a:t>the </a:t>
            </a:r>
            <a:br>
              <a:rPr lang="en-US" sz="2400" dirty="0"/>
            </a:br>
            <a:r>
              <a:rPr lang="en-US" sz="2400" dirty="0"/>
              <a:t>projection </a:t>
            </a:r>
            <a:r>
              <a:rPr lang="en-US" sz="2400" dirty="0" smtClean="0"/>
              <a:t>error</a:t>
            </a:r>
            <a:endParaRPr lang="en-US" sz="28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53" y="1916832"/>
            <a:ext cx="562044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74" y="4781328"/>
            <a:ext cx="6092882" cy="20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PCA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/>
              <a:t>We start with centering the data</a:t>
            </a:r>
          </a:p>
          <a:p>
            <a:r>
              <a:rPr lang="en-US" sz="2800" dirty="0"/>
              <a:t>And examine only </a:t>
            </a:r>
            <a:r>
              <a:rPr lang="en-US" sz="2800" dirty="0" smtClean="0"/>
              <a:t>such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projection directions </a:t>
            </a:r>
            <a:r>
              <a:rPr lang="en-US" sz="2800" dirty="0" smtClean="0"/>
              <a:t>that go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through the </a:t>
            </a:r>
            <a:r>
              <a:rPr lang="en-US" sz="2800" dirty="0" smtClean="0"/>
              <a:t>origin</a:t>
            </a:r>
            <a:endParaRPr lang="en-US" sz="2800" dirty="0"/>
          </a:p>
          <a:p>
            <a:r>
              <a:rPr lang="en-US" sz="2800" dirty="0"/>
              <a:t>Any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-dimensional </a:t>
            </a:r>
            <a:r>
              <a:rPr lang="en-US" sz="2800" dirty="0"/>
              <a:t>linear space can be represented by </a:t>
            </a:r>
            <a:r>
              <a:rPr lang="en-US" sz="2800" dirty="0" smtClean="0"/>
              <a:t>a </a:t>
            </a:r>
            <a:r>
              <a:rPr lang="en-US" sz="2800" dirty="0"/>
              <a:t>set of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 </a:t>
            </a:r>
            <a:r>
              <a:rPr lang="en-US" sz="2800" dirty="0"/>
              <a:t>orthonormal basis vectors</a:t>
            </a:r>
          </a:p>
          <a:p>
            <a:pPr lvl="1"/>
            <a:r>
              <a:rPr lang="en-US" sz="2400" dirty="0" smtClean="0"/>
              <a:t>Orthonormal</a:t>
            </a:r>
            <a:r>
              <a:rPr lang="hu-HU" sz="2400" dirty="0" smtClean="0"/>
              <a:t>: </a:t>
            </a:r>
            <a:r>
              <a:rPr lang="en-US" sz="2400" dirty="0" smtClean="0"/>
              <a:t>orthogonal with lengths </a:t>
            </a:r>
            <a:r>
              <a:rPr lang="hu-HU" sz="2400" dirty="0" smtClean="0"/>
              <a:t>of </a:t>
            </a:r>
            <a:r>
              <a:rPr lang="hu-HU" sz="2400" dirty="0"/>
              <a:t>1</a:t>
            </a:r>
          </a:p>
          <a:p>
            <a:pPr lvl="1"/>
            <a:r>
              <a:rPr lang="en-US" sz="2400" dirty="0" smtClean="0"/>
              <a:t>Our basis vectors are denoted by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/>
              <a:t>, ..,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Then any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 smtClean="0"/>
              <a:t> </a:t>
            </a:r>
            <a:r>
              <a:rPr lang="en-US" sz="2400" dirty="0" smtClean="0"/>
              <a:t>point in this space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/>
              <a:t>can be written </a:t>
            </a:r>
            <a:r>
              <a:rPr lang="en-US" sz="2400" dirty="0" smtClean="0"/>
              <a:t>as</a:t>
            </a:r>
            <a:r>
              <a:rPr lang="hu-HU" sz="2400" dirty="0" smtClean="0"/>
              <a:t>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+…+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hu-H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 smtClean="0"/>
              <a:t>: scalar</a:t>
            </a:r>
            <a:r>
              <a:rPr lang="hu-HU" sz="2400" dirty="0" smtClean="0"/>
              <a:t>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/>
              <a:t> </a:t>
            </a:r>
            <a:r>
              <a:rPr lang="en-US" sz="2400" dirty="0" smtClean="0"/>
              <a:t>: vector</a:t>
            </a:r>
            <a:r>
              <a:rPr lang="hu-HU" sz="2400" dirty="0" smtClean="0"/>
              <a:t>!</a:t>
            </a:r>
            <a:endParaRPr lang="hu-HU" sz="2400" dirty="0"/>
          </a:p>
          <a:p>
            <a:endParaRPr 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68" y="1844824"/>
            <a:ext cx="6321088" cy="13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10" y="3642102"/>
            <a:ext cx="1873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68" y="5290588"/>
            <a:ext cx="2957535" cy="14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PCA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8308"/>
            <a:ext cx="11247040" cy="4536416"/>
          </a:xfrm>
        </p:spPr>
        <p:txBody>
          <a:bodyPr/>
          <a:lstStyle/>
          <a:p>
            <a:r>
              <a:rPr lang="hu-HU" sz="2800" dirty="0" smtClean="0">
                <a:cs typeface="Times New Roman" panose="02020603050405020304" pitchFamily="18" charset="0"/>
              </a:rPr>
              <a:t>PCA </a:t>
            </a:r>
            <a:r>
              <a:rPr lang="en-US" sz="2800" dirty="0" smtClean="0">
                <a:cs typeface="Times New Roman" panose="02020603050405020304" pitchFamily="18" charset="0"/>
              </a:rPr>
              <a:t>seeks for a new orthonormal basis</a:t>
            </a:r>
            <a:r>
              <a:rPr lang="hu-HU" sz="2800" dirty="0">
                <a:cs typeface="Times New Roman" panose="02020603050405020304" pitchFamily="18" charset="0"/>
              </a:rPr>
              <a:t/>
            </a:r>
            <a:br>
              <a:rPr lang="hu-HU" sz="2800" dirty="0">
                <a:cs typeface="Times New Roman" panose="02020603050405020304" pitchFamily="18" charset="0"/>
              </a:rPr>
            </a:br>
            <a:r>
              <a:rPr lang="en-US" sz="2800" dirty="0" smtClean="0">
                <a:cs typeface="Times New Roman" panose="02020603050405020304" pitchFamily="18" charset="0"/>
              </a:rPr>
              <a:t>(coordinate system</a:t>
            </a:r>
            <a:r>
              <a:rPr lang="hu-HU" sz="2800" dirty="0" smtClean="0"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cs typeface="Times New Roman" panose="02020603050405020304" pitchFamily="18" charset="0"/>
              </a:rPr>
              <a:t>which as a dimension</a:t>
            </a:r>
            <a:r>
              <a:rPr lang="hu-HU" sz="2800" dirty="0" smtClean="0"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&lt; d</a:t>
            </a:r>
            <a:endParaRPr lang="hu-HU" sz="2800" dirty="0">
              <a:cs typeface="Times New Roman" panose="02020603050405020304" pitchFamily="18" charset="0"/>
            </a:endParaRPr>
          </a:p>
          <a:p>
            <a:pPr lvl="1"/>
            <a:r>
              <a:rPr lang="hu-HU" sz="2400" dirty="0">
                <a:cs typeface="Times New Roman" panose="02020603050405020304" pitchFamily="18" charset="0"/>
              </a:rPr>
              <a:t>Azaz az eredeti térben </a:t>
            </a:r>
            <a:r>
              <a:rPr lang="hu-HU" sz="2400" dirty="0" smtClean="0">
                <a:cs typeface="Times New Roman" panose="02020603050405020304" pitchFamily="18" charset="0"/>
              </a:rPr>
              <a:t>egy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400" dirty="0" smtClean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alteret </a:t>
            </a:r>
            <a:r>
              <a:rPr lang="hu-HU" sz="2400" dirty="0">
                <a:cs typeface="Times New Roman" panose="02020603050405020304" pitchFamily="18" charset="0"/>
              </a:rPr>
              <a:t>jelöl ki</a:t>
            </a:r>
          </a:p>
          <a:p>
            <a:r>
              <a:rPr lang="en-US" sz="2800" dirty="0" smtClean="0"/>
              <a:t>We want to find the most accurate representation of our training data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800" dirty="0"/>
              <a:t> </a:t>
            </a:r>
            <a:r>
              <a:rPr lang="en-US" sz="2800" dirty="0" smtClean="0"/>
              <a:t>in some subspace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 smtClean="0"/>
              <a:t> for which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  <a:p>
            <a:r>
              <a:rPr lang="en-US" sz="2800" dirty="0" smtClean="0"/>
              <a:t>Let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800" dirty="0"/>
              <a:t> </a:t>
            </a:r>
            <a:r>
              <a:rPr lang="en-US" sz="2800" dirty="0" smtClean="0"/>
              <a:t>denote the (orthonormal) </a:t>
            </a:r>
            <a:r>
              <a:rPr lang="en-US" sz="2800" b="1" dirty="0" smtClean="0"/>
              <a:t>basic vectors </a:t>
            </a:r>
            <a:r>
              <a:rPr lang="en-US" sz="2800" dirty="0" smtClean="0"/>
              <a:t>of this subspace</a:t>
            </a:r>
            <a:endParaRPr lang="hu-HU" sz="1600" dirty="0" smtClean="0"/>
          </a:p>
          <a:p>
            <a:r>
              <a:rPr lang="en-US" sz="2800" dirty="0" smtClean="0"/>
              <a:t>Then any data point in this subspace can be represented as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34" y="1124744"/>
            <a:ext cx="3087006" cy="15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4437112"/>
            <a:ext cx="9906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PCA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942784" cy="4525963"/>
          </a:xfrm>
        </p:spPr>
        <p:txBody>
          <a:bodyPr/>
          <a:lstStyle/>
          <a:p>
            <a:r>
              <a:rPr lang="en-US" sz="2800" dirty="0"/>
              <a:t>However, the original data points are in a higher dimensional space (remember that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&lt; d</a:t>
            </a:r>
            <a:r>
              <a:rPr lang="en-US" sz="2800" dirty="0"/>
              <a:t>), so they </a:t>
            </a:r>
            <a:r>
              <a:rPr lang="en-US" sz="2800" b="1" dirty="0"/>
              <a:t>cannot be represented</a:t>
            </a:r>
            <a:r>
              <a:rPr lang="en-US" sz="2800" dirty="0"/>
              <a:t> in this subspace</a:t>
            </a:r>
          </a:p>
          <a:p>
            <a:r>
              <a:rPr lang="en-US" sz="2800" dirty="0"/>
              <a:t>Still, we are looking for the representation that has the </a:t>
            </a:r>
            <a:r>
              <a:rPr lang="en-US" sz="2800" b="1" dirty="0"/>
              <a:t>smallest </a:t>
            </a:r>
            <a:r>
              <a:rPr lang="en-US" sz="2800" b="1" dirty="0" smtClean="0"/>
              <a:t>error </a:t>
            </a:r>
            <a:r>
              <a:rPr lang="en-US" sz="2800" dirty="0" smtClean="0"/>
              <a:t>(“minimal reconstruction error”)</a:t>
            </a:r>
            <a:endParaRPr lang="en-US" sz="2800" dirty="0"/>
          </a:p>
          <a:p>
            <a:r>
              <a:rPr lang="en-US" sz="2800" dirty="0"/>
              <a:t>E.g. for data point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645024"/>
            <a:ext cx="57594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PCA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Furthermore, we want to calculate (and minimize) the representation error in the new space </a:t>
            </a:r>
            <a:r>
              <a:rPr lang="en-US" sz="2800" b="1" dirty="0" smtClean="0"/>
              <a:t>over all the training samples</a:t>
            </a:r>
            <a:endParaRPr lang="hu-HU" sz="2800" b="1" dirty="0"/>
          </a:p>
          <a:p>
            <a:r>
              <a:rPr lang="en-US" sz="2800" dirty="0" smtClean="0"/>
              <a:t>The representation of any training sample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 </a:t>
            </a:r>
            <a:r>
              <a:rPr lang="en-US" sz="2800" dirty="0" smtClean="0"/>
              <a:t>can be written as</a:t>
            </a:r>
            <a:endParaRPr lang="hu-HU" sz="2800" dirty="0"/>
          </a:p>
          <a:p>
            <a:r>
              <a:rPr lang="en-US" sz="2800" dirty="0" smtClean="0"/>
              <a:t>Total error can be written as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en-US" sz="2800" dirty="0" smtClean="0"/>
              <a:t>We have to minimize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hu-HU" sz="2800" dirty="0" smtClean="0"/>
          </a:p>
          <a:p>
            <a:pPr lvl="1"/>
            <a:r>
              <a:rPr lang="en-US" sz="2400" dirty="0" smtClean="0"/>
              <a:t>Also we have to take care that the resulting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en-US" sz="2400" dirty="0" smtClean="0"/>
              <a:t>vectors have to be orthonormal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803" y="2159510"/>
            <a:ext cx="94484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879590"/>
            <a:ext cx="4968552" cy="163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Formalizing PCA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Minimizing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2800" dirty="0" smtClean="0"/>
              <a:t>can be solved by setting the derivative to zero, and using </a:t>
            </a:r>
            <a:r>
              <a:rPr lang="hu-HU" sz="2800" dirty="0" smtClean="0"/>
              <a:t>Lagrange</a:t>
            </a:r>
            <a:r>
              <a:rPr lang="en-US" sz="2800" dirty="0" smtClean="0"/>
              <a:t> multipliers to satisfy the constraints</a:t>
            </a:r>
            <a:endParaRPr lang="hu-HU" sz="2800" dirty="0" smtClean="0"/>
          </a:p>
          <a:p>
            <a:pPr lvl="1"/>
            <a:r>
              <a:rPr lang="fr-FR" sz="2400" dirty="0" smtClean="0"/>
              <a:t>For the derivation see: </a:t>
            </a:r>
            <a:r>
              <a:rPr lang="fr-FR" sz="2400" dirty="0"/>
              <a:t>http://www.csd.uwo.ca/~olga/Courses/CS434a_541a/Lecture7.pdf</a:t>
            </a:r>
          </a:p>
          <a:p>
            <a:r>
              <a:rPr lang="en-US" sz="2800" dirty="0" smtClean="0"/>
              <a:t>After a long derivation,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/>
              <a:t> </a:t>
            </a:r>
            <a:r>
              <a:rPr lang="en-US" sz="2800" dirty="0" smtClean="0"/>
              <a:t>reduces to</a:t>
            </a:r>
            <a:r>
              <a:rPr lang="hu-HU" sz="2800" dirty="0" smtClean="0"/>
              <a:t>:</a:t>
            </a:r>
          </a:p>
          <a:p>
            <a:r>
              <a:rPr lang="hu-HU" sz="2800" dirty="0" smtClean="0"/>
              <a:t>…</a:t>
            </a:r>
            <a:r>
              <a:rPr lang="en-US" sz="2800" dirty="0" smtClean="0"/>
              <a:t>where</a:t>
            </a:r>
            <a:r>
              <a:rPr lang="hu-HU" sz="2800" dirty="0" smtClean="0"/>
              <a:t> </a:t>
            </a:r>
          </a:p>
          <a:p>
            <a:pPr lvl="3"/>
            <a:endParaRPr lang="hu-HU" sz="1600" dirty="0" smtClean="0"/>
          </a:p>
          <a:p>
            <a:r>
              <a:rPr lang="en-US" sz="2800" dirty="0" smtClean="0"/>
              <a:t>Minimizing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 smtClean="0"/>
              <a:t> </a:t>
            </a:r>
            <a:r>
              <a:rPr lang="en-US" sz="2800" dirty="0" smtClean="0"/>
              <a:t>is equivalent to maximizing</a:t>
            </a:r>
            <a:endParaRPr lang="hu-HU" sz="2800" dirty="0"/>
          </a:p>
          <a:p>
            <a:r>
              <a:rPr lang="en-US" sz="2800" dirty="0" smtClean="0"/>
              <a:t>Apart from a constant multiplier,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smtClean="0"/>
              <a:t> </a:t>
            </a:r>
            <a:r>
              <a:rPr lang="en-US" sz="2800" dirty="0" smtClean="0"/>
              <a:t>is equivalent to the covariance matrix of the data</a:t>
            </a:r>
            <a:r>
              <a:rPr lang="hu-HU" sz="2800" dirty="0" smtClean="0"/>
              <a:t> (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dirty="0" smtClean="0"/>
              <a:t> </a:t>
            </a:r>
            <a:r>
              <a:rPr lang="en-US" sz="2800" dirty="0" smtClean="0"/>
              <a:t>is </a:t>
            </a:r>
            <a:r>
              <a:rPr lang="hu-HU" sz="2800" dirty="0" smtClean="0"/>
              <a:t>0</a:t>
            </a:r>
            <a:r>
              <a:rPr lang="hu-HU" sz="2800" dirty="0"/>
              <a:t>, </a:t>
            </a:r>
            <a:r>
              <a:rPr lang="hu-HU" sz="2800" dirty="0">
                <a:cs typeface="Times New Roman" panose="02020603050405020304" pitchFamily="18" charset="0"/>
              </a:rPr>
              <a:t/>
            </a:r>
            <a:br>
              <a:rPr lang="hu-HU" sz="2800" dirty="0">
                <a:cs typeface="Times New Roman" panose="02020603050405020304" pitchFamily="18" charset="0"/>
              </a:rPr>
            </a:br>
            <a:r>
              <a:rPr lang="en-US" sz="2800" dirty="0" smtClean="0">
                <a:cs typeface="Times New Roman" panose="02020603050405020304" pitchFamily="18" charset="0"/>
              </a:rPr>
              <a:t>as we centered our data</a:t>
            </a:r>
            <a:r>
              <a:rPr lang="hu-HU" sz="2800" dirty="0" smtClean="0"/>
              <a:t>!)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85715"/>
              </p:ext>
            </p:extLst>
          </p:nvPr>
        </p:nvGraphicFramePr>
        <p:xfrm>
          <a:off x="2495600" y="3356992"/>
          <a:ext cx="142557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2" name="Equation" r:id="rId3" imgW="723600" imgH="444240" progId="Equation.3">
                  <p:embed/>
                </p:oleObj>
              </mc:Choice>
              <mc:Fallback>
                <p:oleObj name="Equation" r:id="rId3" imgW="723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3356992"/>
                        <a:ext cx="1425575" cy="9382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11570"/>
              </p:ext>
            </p:extLst>
          </p:nvPr>
        </p:nvGraphicFramePr>
        <p:xfrm>
          <a:off x="7968208" y="2887886"/>
          <a:ext cx="375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3" name="Equation" r:id="rId5" imgW="1904760" imgH="444240" progId="Equation.3">
                  <p:embed/>
                </p:oleObj>
              </mc:Choice>
              <mc:Fallback>
                <p:oleObj name="Equation" r:id="rId5" imgW="1904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208" y="2887886"/>
                        <a:ext cx="3752850" cy="9382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9408368" y="392718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9" name="Bal oldali kapcsos zárójel 8"/>
          <p:cNvSpPr/>
          <p:nvPr/>
        </p:nvSpPr>
        <p:spPr>
          <a:xfrm rot="16200000">
            <a:off x="9824506" y="3312703"/>
            <a:ext cx="178966" cy="1080120"/>
          </a:xfrm>
          <a:prstGeom prst="leftBrac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22279"/>
              </p:ext>
            </p:extLst>
          </p:nvPr>
        </p:nvGraphicFramePr>
        <p:xfrm>
          <a:off x="8040216" y="5167989"/>
          <a:ext cx="34036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4" name="Equation" r:id="rId7" imgW="1726920" imgH="444240" progId="Equation.3">
                  <p:embed/>
                </p:oleObj>
              </mc:Choice>
              <mc:Fallback>
                <p:oleObj name="Equation" r:id="rId7" imgW="1726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216" y="5167989"/>
                        <a:ext cx="3403600" cy="9382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257434"/>
              </p:ext>
            </p:extLst>
          </p:nvPr>
        </p:nvGraphicFramePr>
        <p:xfrm>
          <a:off x="7399449" y="4096462"/>
          <a:ext cx="1050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5" name="Equation" r:id="rId9" imgW="533160" imgH="431640" progId="Equation.3">
                  <p:embed/>
                </p:oleObj>
              </mc:Choice>
              <mc:Fallback>
                <p:oleObj name="Equation" r:id="rId9" imgW="533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449" y="4096462"/>
                        <a:ext cx="1050925" cy="9128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Formalizing PCA</a:t>
            </a:r>
            <a:r>
              <a:rPr lang="hu-HU" altLang="hu-HU" sz="4000" dirty="0" smtClean="0">
                <a:solidFill>
                  <a:schemeClr val="tx1"/>
                </a:solidFill>
              </a:rPr>
              <a:t> </a:t>
            </a:r>
            <a:r>
              <a:rPr lang="en-US" altLang="hu-HU" sz="4000" dirty="0" smtClean="0">
                <a:solidFill>
                  <a:schemeClr val="tx1"/>
                </a:solidFill>
              </a:rPr>
              <a:t>#</a:t>
            </a:r>
            <a:r>
              <a:rPr lang="hu-HU" altLang="hu-HU" sz="4000" dirty="0" smtClean="0">
                <a:solidFill>
                  <a:schemeClr val="tx1"/>
                </a:solidFill>
              </a:rPr>
              <a:t>6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The result (the new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</a:t>
            </a:r>
            <a:r>
              <a:rPr lang="en-US" sz="2800" dirty="0" smtClean="0"/>
              <a:t>base vectors) are those eigenvectors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smtClean="0"/>
              <a:t> </a:t>
            </a:r>
            <a:r>
              <a:rPr lang="en-US" sz="2800" dirty="0" smtClean="0"/>
              <a:t>which have the </a:t>
            </a:r>
            <a:r>
              <a:rPr lang="en-US" sz="2800" b="1" dirty="0" smtClean="0"/>
              <a:t>largest</a:t>
            </a:r>
            <a:r>
              <a:rPr lang="en-US" sz="2800" dirty="0" smtClean="0"/>
              <a:t> corresponding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,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en-US" sz="2800" b="1" dirty="0" smtClean="0"/>
              <a:t>eigenvalues</a:t>
            </a:r>
            <a:endParaRPr lang="hu-HU" sz="2800" dirty="0" smtClean="0"/>
          </a:p>
          <a:p>
            <a:r>
              <a:rPr lang="en-US" sz="2800" dirty="0" smtClean="0"/>
              <a:t>The larger the given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800" dirty="0" smtClean="0"/>
              <a:t> </a:t>
            </a:r>
            <a:r>
              <a:rPr lang="en-US" sz="2800" dirty="0" smtClean="0"/>
              <a:t>eigenvalue is</a:t>
            </a:r>
            <a:r>
              <a:rPr lang="hu-HU" sz="2800" dirty="0" smtClean="0"/>
              <a:t>, </a:t>
            </a:r>
            <a:r>
              <a:rPr lang="en-US" sz="2800" dirty="0" smtClean="0"/>
              <a:t>the larger</a:t>
            </a:r>
            <a:r>
              <a:rPr lang="hu-HU" sz="2800" dirty="0">
                <a:cs typeface="Times New Roman" panose="02020603050405020304" pitchFamily="18" charset="0"/>
              </a:rPr>
              <a:t/>
            </a:r>
            <a:br>
              <a:rPr lang="hu-HU" sz="2800" dirty="0">
                <a:cs typeface="Times New Roman" panose="02020603050405020304" pitchFamily="18" charset="0"/>
              </a:rPr>
            </a:br>
            <a:r>
              <a:rPr lang="en-US" sz="2800" dirty="0" smtClean="0">
                <a:cs typeface="Times New Roman" panose="02020603050405020304" pitchFamily="18" charset="0"/>
              </a:rPr>
              <a:t>is the variance in the corresponding direction</a:t>
            </a:r>
            <a:endParaRPr lang="hu-HU" sz="2800" dirty="0"/>
          </a:p>
          <a:p>
            <a:r>
              <a:rPr lang="en-US" sz="2800" dirty="0" smtClean="0"/>
              <a:t>So the solution is what we intuitively expected</a:t>
            </a:r>
            <a:endParaRPr lang="hu-HU" sz="2800" dirty="0" smtClean="0"/>
          </a:p>
          <a:p>
            <a:pPr lvl="1"/>
            <a:r>
              <a:rPr lang="hu-HU" sz="2400" dirty="0" smtClean="0"/>
              <a:t>PCA </a:t>
            </a:r>
            <a:r>
              <a:rPr lang="en-US" sz="2400" dirty="0" smtClean="0"/>
              <a:t>projects the data into a subspace of dimension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en-US" sz="2400" dirty="0" smtClean="0"/>
              <a:t>along the directions for which the data shows the </a:t>
            </a:r>
            <a:r>
              <a:rPr lang="en-US" sz="2400" b="1" dirty="0" smtClean="0"/>
              <a:t>largest variance</a:t>
            </a:r>
            <a:endParaRPr lang="hu-HU" sz="2400" b="1" dirty="0" smtClean="0"/>
          </a:p>
          <a:p>
            <a:r>
              <a:rPr lang="en-US" sz="2800" dirty="0" smtClean="0"/>
              <a:t>So PCA can indeed be interpreted as finding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dirty="0" smtClean="0"/>
              <a:t>a new orthogonal basis by rotating the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dirty="0" smtClean="0"/>
              <a:t>coordinate system until the directions of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b="1" dirty="0" smtClean="0"/>
              <a:t>maximum variance </a:t>
            </a:r>
            <a:r>
              <a:rPr lang="en-US" sz="2800" dirty="0" smtClean="0"/>
              <a:t>are found</a:t>
            </a:r>
            <a:endParaRPr lang="hu-HU" sz="2800" b="1" dirty="0" smtClean="0"/>
          </a:p>
          <a:p>
            <a:endParaRPr lang="hu-HU" sz="2800" dirty="0" smtClean="0"/>
          </a:p>
          <a:p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160123"/>
            <a:ext cx="2823621" cy="137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870" y="4424946"/>
            <a:ext cx="30400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How PCA approximates the data</a:t>
            </a:r>
            <a:r>
              <a:rPr lang="hu-HU" altLang="hu-HU" sz="4000" dirty="0" smtClean="0">
                <a:solidFill>
                  <a:schemeClr val="tx1"/>
                </a:solidFill>
              </a:rPr>
              <a:t>?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031016" cy="4525963"/>
          </a:xfrm>
        </p:spPr>
        <p:txBody>
          <a:bodyPr/>
          <a:lstStyle/>
          <a:p>
            <a:r>
              <a:rPr lang="en-US" sz="2800" dirty="0" smtClean="0"/>
              <a:t>Let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en-US" sz="2800" dirty="0" smtClean="0"/>
              <a:t>be the eigenvectors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dirty="0" smtClean="0"/>
              <a:t>, </a:t>
            </a:r>
            <a:r>
              <a:rPr lang="en-US" sz="2800" dirty="0" smtClean="0"/>
              <a:t>sorted in </a:t>
            </a:r>
            <a:r>
              <a:rPr lang="en-US" sz="2800" b="1" dirty="0" smtClean="0"/>
              <a:t>decreasing order </a:t>
            </a:r>
            <a:r>
              <a:rPr lang="en-US" sz="2800" dirty="0" smtClean="0"/>
              <a:t>according to the corresponding eigenvalues</a:t>
            </a:r>
            <a:endParaRPr lang="hu-HU" sz="2800" dirty="0"/>
          </a:p>
          <a:p>
            <a:r>
              <a:rPr lang="en-US" sz="2800" dirty="0" smtClean="0"/>
              <a:t>In the </a:t>
            </a:r>
            <a:r>
              <a:rPr lang="en-US" sz="2800" i="1" dirty="0" smtClean="0"/>
              <a:t>original</a:t>
            </a:r>
            <a:r>
              <a:rPr lang="en-US" sz="2800" dirty="0" smtClean="0"/>
              <a:t> space, any point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/>
              <a:t> </a:t>
            </a:r>
            <a:r>
              <a:rPr lang="en-US" sz="2800" dirty="0" smtClean="0"/>
              <a:t>can be written as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en-US" sz="2800" dirty="0" smtClean="0"/>
              <a:t>In the </a:t>
            </a:r>
            <a:r>
              <a:rPr lang="en-US" sz="2800" i="1" dirty="0" smtClean="0"/>
              <a:t>transformed</a:t>
            </a:r>
            <a:r>
              <a:rPr lang="en-US" sz="2800" dirty="0" smtClean="0"/>
              <a:t> space, we </a:t>
            </a:r>
            <a:r>
              <a:rPr lang="en-US" sz="2800" b="1" dirty="0" smtClean="0"/>
              <a:t>keep only the first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smtClean="0"/>
              <a:t> components</a:t>
            </a:r>
            <a:r>
              <a:rPr lang="en-US" sz="2800" dirty="0" smtClean="0"/>
              <a:t>, and discard the remaining ones – so we obtain only an </a:t>
            </a:r>
            <a:r>
              <a:rPr lang="en-US" sz="2800" b="1" dirty="0" smtClean="0"/>
              <a:t>approximation </a:t>
            </a:r>
            <a:r>
              <a:rPr lang="en-US" sz="2800" dirty="0" smtClean="0"/>
              <a:t>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u-HU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780928"/>
            <a:ext cx="66666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200" dirty="0" smtClean="0">
                <a:solidFill>
                  <a:schemeClr val="tx1"/>
                </a:solidFill>
              </a:rPr>
              <a:t>The principal components in PCA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The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dirty="0"/>
              <a:t> </a:t>
            </a:r>
            <a:r>
              <a:rPr lang="hu-HU" sz="2800" dirty="0" err="1" smtClean="0"/>
              <a:t>components</a:t>
            </a:r>
            <a:r>
              <a:rPr lang="hu-HU" sz="2800" dirty="0" smtClean="0"/>
              <a:t> </a:t>
            </a:r>
            <a:r>
              <a:rPr lang="hu-HU" sz="2800" dirty="0" err="1" smtClean="0"/>
              <a:t>will</a:t>
            </a:r>
            <a:r>
              <a:rPr lang="hu-HU" sz="2800" dirty="0" smtClean="0"/>
              <a:t> be </a:t>
            </a:r>
            <a:r>
              <a:rPr lang="en-US" sz="2800" dirty="0" smtClean="0"/>
              <a:t>the principal components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u-HU" sz="2800" dirty="0"/>
          </a:p>
          <a:p>
            <a:r>
              <a:rPr lang="en-US" sz="2800" dirty="0" smtClean="0"/>
              <a:t>The larger the value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en-US" sz="2800" dirty="0" smtClean="0"/>
              <a:t>is</a:t>
            </a:r>
            <a:r>
              <a:rPr lang="hu-HU" sz="2800" dirty="0" smtClean="0"/>
              <a:t>, </a:t>
            </a:r>
            <a:r>
              <a:rPr lang="en-US" sz="2800" dirty="0" smtClean="0"/>
              <a:t>the better the approximation is</a:t>
            </a:r>
            <a:endParaRPr lang="hu-HU" sz="2800" dirty="0"/>
          </a:p>
          <a:p>
            <a:r>
              <a:rPr lang="en-US" sz="2800" dirty="0"/>
              <a:t>The components are arranged in the order of importance, the more important components come first</a:t>
            </a:r>
          </a:p>
          <a:p>
            <a:r>
              <a:rPr lang="en-US" sz="2800" dirty="0"/>
              <a:t>PCA keeps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dirty="0"/>
              <a:t>most important principal components of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</a:t>
            </a:r>
            <a:r>
              <a:rPr lang="en-US" sz="2800" dirty="0"/>
              <a:t>as the </a:t>
            </a:r>
            <a:r>
              <a:rPr lang="en-US" sz="2800" b="1" dirty="0"/>
              <a:t>approximation </a:t>
            </a:r>
            <a:r>
              <a:rPr lang="en-US" sz="2800" dirty="0"/>
              <a:t>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287871"/>
            <a:ext cx="666667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Basic idea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42725"/>
            <a:ext cx="11247040" cy="4525963"/>
          </a:xfrm>
        </p:spPr>
        <p:txBody>
          <a:bodyPr/>
          <a:lstStyle/>
          <a:p>
            <a:r>
              <a:rPr lang="en-US" sz="2800" dirty="0"/>
              <a:t>Instead of using the original features as they are, we will transform the features into a new feature space</a:t>
            </a:r>
          </a:p>
          <a:p>
            <a:r>
              <a:rPr lang="en-US" sz="2800" dirty="0"/>
              <a:t>Similar to </a:t>
            </a:r>
            <a:r>
              <a:rPr lang="en-US" sz="2800" dirty="0" smtClean="0"/>
              <a:t>how </a:t>
            </a:r>
            <a:r>
              <a:rPr lang="en-US" sz="2800" dirty="0"/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φ()</a:t>
            </a:r>
            <a:r>
              <a:rPr lang="en-US" sz="2800" dirty="0"/>
              <a:t> function worked for SVM: instead of the original feature vector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, we create a new feature vector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  <a:p>
            <a:pPr marL="0" indent="0">
              <a:buNone/>
            </a:pPr>
            <a:r>
              <a:rPr lang="hu-HU" sz="2800" dirty="0" smtClean="0"/>
              <a:t> 					   </a:t>
            </a:r>
            <a:r>
              <a:rPr lang="en-US" sz="2800" dirty="0" smtClean="0"/>
              <a:t> For example</a:t>
            </a:r>
            <a:r>
              <a:rPr lang="hu-HU" sz="2800" dirty="0" smtClean="0"/>
              <a:t>:</a:t>
            </a:r>
            <a:endParaRPr lang="hu-HU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00912"/>
            <a:ext cx="4215098" cy="152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55" y="3400912"/>
            <a:ext cx="3432429" cy="14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Transforming the 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11391056" cy="4525963"/>
          </a:xfrm>
        </p:spPr>
        <p:txBody>
          <a:bodyPr/>
          <a:lstStyle/>
          <a:p>
            <a:r>
              <a:rPr lang="en-US" sz="2800" dirty="0" smtClean="0"/>
              <a:t>How </a:t>
            </a:r>
            <a:r>
              <a:rPr lang="en-US" sz="2800" dirty="0"/>
              <a:t>to transform the data into the new coordinate </a:t>
            </a:r>
            <a:r>
              <a:rPr lang="en-US" sz="2800" dirty="0" smtClean="0"/>
              <a:t>system</a:t>
            </a:r>
            <a:r>
              <a:rPr lang="hu-HU" sz="2800" dirty="0" smtClean="0"/>
              <a:t>?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/>
              <a:t>Let’s define the linear transformation matrix </a:t>
            </a:r>
            <a:r>
              <a:rPr lang="en-US" sz="2800" dirty="0" smtClean="0"/>
              <a:t>as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[ e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dirty="0"/>
          </a:p>
          <a:p>
            <a:r>
              <a:rPr lang="en-US" sz="2800" dirty="0"/>
              <a:t>Then each data item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 </a:t>
            </a:r>
            <a:r>
              <a:rPr lang="en-US" sz="2800" dirty="0"/>
              <a:t>can be transformed as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Ex</a:t>
            </a:r>
            <a:endParaRPr lang="en-US" sz="2800" dirty="0"/>
          </a:p>
          <a:p>
            <a:r>
              <a:rPr lang="en-US" sz="2800" dirty="0"/>
              <a:t>So instead of the original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-dimensional </a:t>
            </a:r>
            <a:r>
              <a:rPr lang="en-US" sz="2800" dirty="0"/>
              <a:t>feature vector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/>
              <a:t>, </a:t>
            </a:r>
            <a:r>
              <a:rPr lang="en-US" sz="2800" dirty="0"/>
              <a:t>we can now use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-dimensional </a:t>
            </a:r>
            <a:r>
              <a:rPr lang="en-US" sz="2800" dirty="0"/>
              <a:t>transformed feature vector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dirty="0"/>
          </a:p>
          <a:p>
            <a:pPr lvl="1"/>
            <a:r>
              <a:rPr lang="en-US" sz="2400" dirty="0" smtClean="0"/>
              <a:t>This step can be performed before any classification or regression technique as a data pre-processing step</a:t>
            </a:r>
            <a:endParaRPr lang="hu-H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712689"/>
            <a:ext cx="6541003" cy="13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Transforming the </a:t>
            </a:r>
            <a:r>
              <a:rPr lang="en-US" altLang="hu-HU" dirty="0" smtClean="0">
                <a:solidFill>
                  <a:schemeClr val="tx1"/>
                </a:solidFill>
              </a:rPr>
              <a:t>data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11391056" cy="4525963"/>
          </a:xfrm>
        </p:spPr>
        <p:txBody>
          <a:bodyPr/>
          <a:lstStyle/>
          <a:p>
            <a:r>
              <a:rPr lang="en-US" sz="2800" dirty="0" smtClean="0"/>
              <a:t>Matrix multiplication</a:t>
            </a:r>
            <a:r>
              <a:rPr lang="hu-HU" sz="2800" dirty="0" smtClean="0"/>
              <a:t>!</a:t>
            </a:r>
          </a:p>
          <a:p>
            <a:r>
              <a:rPr lang="en-US" sz="2800" dirty="0" smtClean="0"/>
              <a:t>Size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smtClean="0"/>
              <a:t> 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Size </a:t>
            </a:r>
            <a:r>
              <a:rPr lang="en-US" sz="2800" dirty="0" smtClean="0"/>
              <a:t>of a data sample</a:t>
            </a:r>
            <a:r>
              <a:rPr lang="hu-HU" sz="2800" dirty="0" smtClean="0"/>
              <a:t>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1</a:t>
            </a:r>
          </a:p>
          <a:p>
            <a:r>
              <a:rPr lang="en-US" sz="2800" dirty="0"/>
              <a:t>Size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 smtClean="0"/>
              <a:t> (</a:t>
            </a:r>
            <a:r>
              <a:rPr lang="en-US" sz="2800" dirty="0" smtClean="0"/>
              <a:t>originally</a:t>
            </a:r>
            <a:r>
              <a:rPr lang="hu-HU" sz="2800" dirty="0" smtClean="0"/>
              <a:t>) </a:t>
            </a:r>
            <a:r>
              <a:rPr lang="en-US" sz="2800" dirty="0" smtClean="0"/>
              <a:t>  </a:t>
            </a:r>
            <a:r>
              <a:rPr lang="hu-HU" sz="2800" dirty="0" smtClean="0"/>
              <a:t>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d</a:t>
            </a:r>
          </a:p>
          <a:p>
            <a:r>
              <a:rPr lang="en-US" sz="2800" dirty="0"/>
              <a:t>Size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 smtClean="0"/>
              <a:t> (</a:t>
            </a:r>
            <a:r>
              <a:rPr lang="en-US" sz="2800" dirty="0" smtClean="0"/>
              <a:t>after keeping only the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principal components</a:t>
            </a:r>
            <a:r>
              <a:rPr lang="hu-HU" sz="2800" dirty="0" smtClean="0"/>
              <a:t>) 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d</a:t>
            </a:r>
          </a:p>
          <a:p>
            <a:r>
              <a:rPr lang="en-US" sz="2800" dirty="0"/>
              <a:t>Size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hu-HU" sz="2800" dirty="0" smtClean="0"/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98" y="4014086"/>
            <a:ext cx="5852029" cy="252940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54" y="2101574"/>
            <a:ext cx="34584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11"/>
          <p:cNvCxnSpPr/>
          <p:nvPr/>
        </p:nvCxnSpPr>
        <p:spPr>
          <a:xfrm flipV="1">
            <a:off x="5591944" y="3221372"/>
            <a:ext cx="2664296" cy="690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5447928" y="2543560"/>
            <a:ext cx="4680520" cy="2420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3647728" y="3133535"/>
            <a:ext cx="7128792" cy="1303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PCA – </a:t>
            </a:r>
            <a:r>
              <a:rPr lang="en-US" altLang="hu-HU" dirty="0" smtClean="0">
                <a:solidFill>
                  <a:schemeClr val="tx1"/>
                </a:solidFill>
              </a:rPr>
              <a:t>Summary</a:t>
            </a:r>
            <a:endParaRPr lang="hu-H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124744"/>
            <a:ext cx="76970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Determining the number of dimensions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494512" cy="4525963"/>
          </a:xfrm>
        </p:spPr>
        <p:txBody>
          <a:bodyPr/>
          <a:lstStyle/>
          <a:p>
            <a:r>
              <a:rPr lang="en-US" sz="2800" dirty="0" smtClean="0"/>
              <a:t>We transform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-dimensional feature space to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-dimensional one </a:t>
            </a:r>
            <a:r>
              <a:rPr lang="hu-HU" sz="2800" dirty="0" smtClean="0"/>
              <a:t>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 &lt;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How to determine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?</a:t>
            </a:r>
          </a:p>
          <a:p>
            <a:r>
              <a:rPr lang="en-US" sz="2800" dirty="0" smtClean="0"/>
              <a:t>Idea: besides the eigenvectors, we also obtain the eigenvalues</a:t>
            </a:r>
            <a:endParaRPr lang="hu-HU" sz="2800" dirty="0" smtClean="0"/>
          </a:p>
          <a:p>
            <a:pPr lvl="1"/>
            <a:r>
              <a:rPr lang="en-US" sz="2400" dirty="0" smtClean="0"/>
              <a:t>We already use these to sort the eigenvectors (in descending order)</a:t>
            </a:r>
          </a:p>
          <a:p>
            <a:pPr lvl="1"/>
            <a:r>
              <a:rPr lang="en-US" sz="2400" dirty="0" smtClean="0"/>
              <a:t>These are typically treated as the   values which measure the amount of information (data variance)</a:t>
            </a:r>
            <a:endParaRPr lang="en-US" sz="24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262672"/>
            <a:ext cx="5439253" cy="28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3" y="2348880"/>
            <a:ext cx="3698201" cy="194771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Determining the number of dimensions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510736" cy="4525963"/>
          </a:xfrm>
        </p:spPr>
        <p:txBody>
          <a:bodyPr/>
          <a:lstStyle/>
          <a:p>
            <a:r>
              <a:rPr lang="en-US" sz="2800" dirty="0" smtClean="0"/>
              <a:t>Solution:</a:t>
            </a:r>
            <a:r>
              <a:rPr lang="hu-HU" sz="2800" dirty="0" smtClean="0"/>
              <a:t> </a:t>
            </a:r>
            <a:r>
              <a:rPr lang="en-US" sz="2800" dirty="0" smtClean="0"/>
              <a:t>we retain as much eigenvalues (and eigenvectors) which represent a given percentage of the original information (data variance)</a:t>
            </a:r>
            <a:endParaRPr lang="hu-HU" sz="2800" dirty="0" smtClean="0"/>
          </a:p>
          <a:p>
            <a:pPr lvl="1"/>
            <a:r>
              <a:rPr lang="en-US" sz="2400" dirty="0" smtClean="0"/>
              <a:t>The sum of the first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en-US" sz="2400" dirty="0" smtClean="0"/>
              <a:t>eigenvalues should be the “sufficiently large” percentage of the sum of all the eigenvalues</a:t>
            </a:r>
            <a:endParaRPr lang="hu-HU" sz="2400" dirty="0" smtClean="0"/>
          </a:p>
          <a:p>
            <a:pPr lvl="1"/>
            <a:r>
              <a:rPr lang="en-US" sz="2400" dirty="0" smtClean="0"/>
              <a:t>Typical values</a:t>
            </a:r>
            <a:r>
              <a:rPr lang="hu-HU" sz="2400" dirty="0" smtClean="0"/>
              <a:t>: 95%, 99%</a:t>
            </a:r>
          </a:p>
          <a:p>
            <a:r>
              <a:rPr lang="en-US" sz="2800" dirty="0" smtClean="0"/>
              <a:t>Discarding the “unnecessary” components is practically to reduce the original matrix (with      the size of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x d</a:t>
            </a:r>
            <a:r>
              <a:rPr lang="en-US" sz="2800" dirty="0" smtClean="0"/>
              <a:t>) to the right size </a:t>
            </a:r>
            <a:r>
              <a:rPr lang="hu-HU" sz="2800" dirty="0" smtClean="0"/>
              <a:t>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x d</a:t>
            </a:r>
            <a:r>
              <a:rPr lang="hu-HU" sz="2800" dirty="0" smtClean="0"/>
              <a:t>)</a:t>
            </a:r>
          </a:p>
          <a:p>
            <a:r>
              <a:rPr lang="en-US" sz="2800" dirty="0" smtClean="0"/>
              <a:t>In practice, before </a:t>
            </a:r>
            <a:r>
              <a:rPr lang="hu-HU" sz="2800" dirty="0" smtClean="0"/>
              <a:t>PCA </a:t>
            </a:r>
            <a:r>
              <a:rPr lang="en-US" sz="2800" dirty="0" smtClean="0"/>
              <a:t>we use standardization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54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6638528" cy="4525963"/>
          </a:xfrm>
        </p:spPr>
        <p:txBody>
          <a:bodyPr/>
          <a:lstStyle/>
          <a:p>
            <a:r>
              <a:rPr lang="en-US" sz="2800" b="1" dirty="0" smtClean="0"/>
              <a:t>PCA </a:t>
            </a:r>
            <a:r>
              <a:rPr lang="en-US" sz="2800" dirty="0" smtClean="0"/>
              <a:t>retains the directions where the </a:t>
            </a:r>
            <a:r>
              <a:rPr lang="en-US" sz="2800" b="1" dirty="0" smtClean="0"/>
              <a:t>variance </a:t>
            </a:r>
            <a:r>
              <a:rPr lang="en-US" sz="2800" dirty="0" smtClean="0"/>
              <a:t>of data is </a:t>
            </a:r>
            <a:r>
              <a:rPr lang="en-US" sz="2800" b="1" dirty="0" smtClean="0"/>
              <a:t>maximal</a:t>
            </a:r>
            <a:endParaRPr lang="hu-HU" sz="2800" b="1" dirty="0"/>
          </a:p>
          <a:p>
            <a:r>
              <a:rPr lang="en-US" sz="2800" dirty="0" smtClean="0"/>
              <a:t>However, it </a:t>
            </a:r>
            <a:r>
              <a:rPr lang="en-US" sz="2800" b="1" dirty="0" smtClean="0"/>
              <a:t>ignores </a:t>
            </a:r>
            <a:r>
              <a:rPr lang="en-US" sz="2800" dirty="0" smtClean="0"/>
              <a:t>the </a:t>
            </a:r>
            <a:r>
              <a:rPr lang="en-US" sz="2800" b="1" dirty="0" smtClean="0"/>
              <a:t>class labels</a:t>
            </a:r>
            <a:endParaRPr lang="hu-HU" sz="2800" b="1" dirty="0"/>
          </a:p>
          <a:p>
            <a:r>
              <a:rPr lang="en-US" sz="2800" dirty="0" smtClean="0"/>
              <a:t>The directions with the maximal variance might be useless for separating the classes; for example:</a:t>
            </a:r>
            <a:endParaRPr lang="hu-HU" sz="2800" dirty="0"/>
          </a:p>
          <a:p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 smtClean="0">
                <a:solidFill>
                  <a:schemeClr val="tx1"/>
                </a:solidFill>
              </a:rPr>
              <a:t>Motivation of linear </a:t>
            </a:r>
            <a:r>
              <a:rPr lang="en-US" altLang="hu-HU" sz="4000" dirty="0">
                <a:solidFill>
                  <a:schemeClr val="tx1"/>
                </a:solidFill>
              </a:rPr>
              <a:t>discriminant analysis (LDA)</a:t>
            </a:r>
            <a:endParaRPr lang="hu-HU" sz="3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509120"/>
            <a:ext cx="662442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124744"/>
            <a:ext cx="454594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0"/>
          <a:stretch/>
        </p:blipFill>
        <p:spPr>
          <a:xfrm>
            <a:off x="7979320" y="993898"/>
            <a:ext cx="2797200" cy="308317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5918448" cy="4525963"/>
          </a:xfrm>
        </p:spPr>
        <p:txBody>
          <a:bodyPr/>
          <a:lstStyle/>
          <a:p>
            <a:r>
              <a:rPr lang="en-US" sz="2800" dirty="0" smtClean="0"/>
              <a:t>Linear discriminant analysis seeks to project</a:t>
            </a:r>
            <a:r>
              <a:rPr lang="hu-HU" sz="2800" dirty="0" smtClean="0"/>
              <a:t> </a:t>
            </a:r>
            <a:r>
              <a:rPr lang="en-US" sz="2800" dirty="0" smtClean="0"/>
              <a:t>the data in directions which are useful for separating the classes</a:t>
            </a:r>
            <a:endParaRPr lang="hu-HU" sz="2800" dirty="0"/>
          </a:p>
          <a:p>
            <a:pPr lvl="1"/>
            <a:r>
              <a:rPr lang="en-US" sz="2400" dirty="0"/>
              <a:t>PCA is an unsupervised feature space transformation method (no class label required)</a:t>
            </a:r>
          </a:p>
          <a:p>
            <a:pPr lvl="1"/>
            <a:r>
              <a:rPr lang="en-US" sz="2400" dirty="0"/>
              <a:t>LDA is a supervised feature space transformation method (takes the class labels into consideration)</a:t>
            </a:r>
          </a:p>
          <a:p>
            <a:pPr lvl="1"/>
            <a:r>
              <a:rPr lang="hu-HU" sz="2400" dirty="0" smtClean="0"/>
              <a:t>LDA </a:t>
            </a:r>
            <a:r>
              <a:rPr lang="en-US" sz="2400" dirty="0" smtClean="0"/>
              <a:t>for the </a:t>
            </a:r>
            <a:r>
              <a:rPr lang="hu-HU" sz="2400" dirty="0" smtClean="0"/>
              <a:t>2-class </a:t>
            </a:r>
            <a:r>
              <a:rPr lang="en-US" sz="2400" dirty="0" smtClean="0"/>
              <a:t>case is also known as Fisher’s linear discriminant</a:t>
            </a:r>
            <a:endParaRPr lang="hu-HU" sz="2400" dirty="0"/>
          </a:p>
          <a:p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Linear discriminant analysis (LDA)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8" r="-42028"/>
          <a:stretch/>
        </p:blipFill>
        <p:spPr>
          <a:xfrm>
            <a:off x="7560000" y="3645024"/>
            <a:ext cx="6054603" cy="30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319048" cy="4525963"/>
          </a:xfrm>
        </p:spPr>
        <p:txBody>
          <a:bodyPr/>
          <a:lstStyle/>
          <a:p>
            <a:r>
              <a:rPr lang="en-US" sz="2800" dirty="0" smtClean="0"/>
              <a:t>We seek projection </a:t>
            </a:r>
            <a:r>
              <a:rPr lang="en-US" sz="2800" dirty="0"/>
              <a:t>directions along which the samples </a:t>
            </a:r>
            <a:r>
              <a:rPr lang="en-US" sz="2800" dirty="0" smtClean="0"/>
              <a:t>can be well </a:t>
            </a:r>
            <a:r>
              <a:rPr lang="en-US" sz="2800" dirty="0"/>
              <a:t>separated</a:t>
            </a:r>
          </a:p>
          <a:p>
            <a:r>
              <a:rPr lang="en-US" sz="2800" dirty="0" smtClean="0"/>
              <a:t>Example</a:t>
            </a:r>
            <a:r>
              <a:rPr lang="hu-HU" sz="2800" dirty="0" smtClean="0"/>
              <a:t> </a:t>
            </a:r>
            <a:r>
              <a:rPr lang="hu-HU" sz="2800" dirty="0"/>
              <a:t>(2 </a:t>
            </a:r>
            <a:r>
              <a:rPr lang="en-US" sz="2800" dirty="0" smtClean="0"/>
              <a:t>features</a:t>
            </a:r>
            <a:r>
              <a:rPr lang="hu-HU" sz="2800" dirty="0"/>
              <a:t>, </a:t>
            </a:r>
            <a:br>
              <a:rPr lang="hu-HU" sz="2800" dirty="0"/>
            </a:br>
            <a:r>
              <a:rPr lang="hu-HU" sz="2800" dirty="0"/>
              <a:t>2 </a:t>
            </a:r>
            <a:r>
              <a:rPr lang="en-US" sz="2800" dirty="0" smtClean="0"/>
              <a:t>classes</a:t>
            </a:r>
            <a:r>
              <a:rPr lang="hu-HU" sz="2800" dirty="0" smtClean="0"/>
              <a:t>):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How to measure the separation between the projections of classes</a:t>
            </a:r>
            <a:r>
              <a:rPr lang="hu-HU" sz="2800" dirty="0" smtClean="0"/>
              <a:t>?</a:t>
            </a:r>
            <a:endParaRPr lang="hu-HU" sz="2800" dirty="0"/>
          </a:p>
          <a:p>
            <a:pPr lvl="1"/>
            <a:r>
              <a:rPr lang="en-US" sz="2400" dirty="0" smtClean="0"/>
              <a:t>Try to use the distance between the </a:t>
            </a:r>
            <a:r>
              <a:rPr lang="el-GR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dirty="0" smtClean="0"/>
              <a:t> </a:t>
            </a:r>
            <a:r>
              <a:rPr lang="en-US" sz="2400" dirty="0" smtClean="0"/>
              <a:t>and</a:t>
            </a:r>
            <a:r>
              <a:rPr lang="hu-HU" sz="2400" dirty="0" smtClean="0"/>
              <a:t> </a:t>
            </a:r>
            <a:r>
              <a:rPr lang="el-GR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alt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 smtClean="0"/>
              <a:t> </a:t>
            </a:r>
            <a:r>
              <a:rPr lang="en-US" sz="2400" dirty="0" smtClean="0"/>
              <a:t>means of the projection of the classes, i.e.</a:t>
            </a:r>
            <a:endParaRPr lang="hu-HU" sz="2400" dirty="0"/>
          </a:p>
          <a:p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LDA – </a:t>
            </a:r>
            <a:r>
              <a:rPr lang="en-US" altLang="hu-HU" dirty="0" smtClean="0">
                <a:solidFill>
                  <a:schemeClr val="tx1"/>
                </a:solidFill>
              </a:rPr>
              <a:t>Main idea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772816"/>
            <a:ext cx="63128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38523"/>
              </p:ext>
            </p:extLst>
          </p:nvPr>
        </p:nvGraphicFramePr>
        <p:xfrm>
          <a:off x="3143672" y="5383213"/>
          <a:ext cx="10001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7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5383213"/>
                        <a:ext cx="1000125" cy="5349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LDA – </a:t>
            </a:r>
            <a:r>
              <a:rPr lang="en-US" altLang="hu-HU" dirty="0" smtClean="0">
                <a:solidFill>
                  <a:schemeClr val="tx1"/>
                </a:solidFill>
              </a:rPr>
              <a:t>example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 smtClean="0"/>
              <a:t>How good is</a:t>
            </a:r>
            <a:r>
              <a:rPr lang="hu-HU" sz="2800" dirty="0" smtClean="0"/>
              <a:t>            </a:t>
            </a:r>
            <a:r>
              <a:rPr lang="en-US" sz="2800" dirty="0" smtClean="0"/>
              <a:t> as the measure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of class separation</a:t>
            </a:r>
            <a:r>
              <a:rPr lang="hu-HU" sz="2800" dirty="0" smtClean="0"/>
              <a:t>? </a:t>
            </a:r>
            <a:endParaRPr lang="hu-HU" sz="2800" dirty="0"/>
          </a:p>
          <a:p>
            <a:r>
              <a:rPr lang="en-US" sz="2800" dirty="0"/>
              <a:t>In the above </a:t>
            </a:r>
            <a:r>
              <a:rPr lang="en-US" sz="2800" dirty="0" smtClean="0"/>
              <a:t>example, </a:t>
            </a:r>
            <a:r>
              <a:rPr lang="en-US" sz="2800" dirty="0"/>
              <a:t>projection to the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vertical </a:t>
            </a:r>
            <a:r>
              <a:rPr lang="en-US" sz="2800" dirty="0"/>
              <a:t>axis separates the classes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better </a:t>
            </a:r>
            <a:r>
              <a:rPr lang="en-US" sz="2800" dirty="0"/>
              <a:t>than the projection to the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horizontal axis</a:t>
            </a:r>
          </a:p>
          <a:p>
            <a:pPr lvl="1"/>
            <a:r>
              <a:rPr lang="en-US" sz="2400" dirty="0" smtClean="0"/>
              <a:t>Yet              is </a:t>
            </a:r>
            <a:r>
              <a:rPr lang="en-US" sz="2400" dirty="0"/>
              <a:t>larger for the </a:t>
            </a:r>
            <a:r>
              <a:rPr lang="en-US" sz="2400" dirty="0" smtClean="0"/>
              <a:t>latter!</a:t>
            </a:r>
            <a:endParaRPr lang="en-US" sz="2400" dirty="0"/>
          </a:p>
          <a:p>
            <a:r>
              <a:rPr lang="en-US" sz="2800" dirty="0"/>
              <a:t>The problem is that we should also take the variances into consideration!</a:t>
            </a:r>
          </a:p>
          <a:p>
            <a:pPr lvl="1"/>
            <a:r>
              <a:rPr lang="en-US" sz="2400" dirty="0"/>
              <a:t>Both classes have a larger variance along the horizontal axis than along the vertical </a:t>
            </a:r>
            <a:r>
              <a:rPr lang="en-US" sz="2400" dirty="0" smtClean="0"/>
              <a:t>axis</a:t>
            </a:r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68699"/>
              </p:ext>
            </p:extLst>
          </p:nvPr>
        </p:nvGraphicFramePr>
        <p:xfrm>
          <a:off x="3215680" y="1268760"/>
          <a:ext cx="10001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3" name="Equation" r:id="rId3" imgW="507960" imgH="253800" progId="Equation.3">
                  <p:embed/>
                </p:oleObj>
              </mc:Choice>
              <mc:Fallback>
                <p:oleObj name="Equation" r:id="rId3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1268760"/>
                        <a:ext cx="1000125" cy="5349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776505"/>
              </p:ext>
            </p:extLst>
          </p:nvPr>
        </p:nvGraphicFramePr>
        <p:xfrm>
          <a:off x="1991544" y="4005064"/>
          <a:ext cx="10001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4" name="Equation" r:id="rId5" imgW="507960" imgH="253800" progId="Equation.3">
                  <p:embed/>
                </p:oleObj>
              </mc:Choice>
              <mc:Fallback>
                <p:oleObj name="Equation" r:id="rId5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4005064"/>
                        <a:ext cx="1000125" cy="5349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124744"/>
            <a:ext cx="4707929" cy="295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hu-HU" altLang="hu-HU" dirty="0" smtClean="0">
                <a:solidFill>
                  <a:schemeClr val="tx1"/>
                </a:solidFill>
              </a:rPr>
              <a:t>F</a:t>
            </a:r>
            <a:r>
              <a:rPr lang="en-US" altLang="hu-HU" dirty="0" err="1" smtClean="0">
                <a:solidFill>
                  <a:schemeClr val="tx1"/>
                </a:solidFill>
              </a:rPr>
              <a:t>ormalization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>
                <a:solidFill>
                  <a:schemeClr val="tx1"/>
                </a:solidFill>
              </a:rPr>
              <a:t>for </a:t>
            </a:r>
            <a:r>
              <a:rPr lang="hu-HU" altLang="hu-HU" dirty="0" err="1" smtClean="0">
                <a:solidFill>
                  <a:schemeClr val="tx1"/>
                </a:solidFill>
              </a:rPr>
              <a:t>two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>
                <a:solidFill>
                  <a:schemeClr val="tx1"/>
                </a:solidFill>
              </a:rPr>
              <a:t>classes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896544"/>
          </a:xfrm>
        </p:spPr>
        <p:txBody>
          <a:bodyPr/>
          <a:lstStyle/>
          <a:p>
            <a:r>
              <a:rPr lang="en-US" sz="2800" dirty="0"/>
              <a:t>We </a:t>
            </a:r>
            <a:r>
              <a:rPr lang="en-US" sz="2800" dirty="0" smtClean="0"/>
              <a:t>look </a:t>
            </a:r>
            <a:r>
              <a:rPr lang="en-US" sz="2800" dirty="0"/>
              <a:t>for a projection direction that </a:t>
            </a:r>
            <a:r>
              <a:rPr lang="en-US" sz="2800" b="1" dirty="0"/>
              <a:t>maximizes </a:t>
            </a:r>
            <a:r>
              <a:rPr lang="en-US" sz="2800" dirty="0"/>
              <a:t>the </a:t>
            </a:r>
            <a:r>
              <a:rPr lang="en-US" sz="2800" b="1" dirty="0"/>
              <a:t>distance of the class means </a:t>
            </a:r>
            <a:r>
              <a:rPr lang="hu-HU" sz="2800" dirty="0" smtClean="0"/>
              <a:t>and</a:t>
            </a:r>
            <a:r>
              <a:rPr lang="en-US" sz="2800" dirty="0" smtClean="0"/>
              <a:t> </a:t>
            </a:r>
            <a:r>
              <a:rPr lang="en-US" sz="2800" b="1" dirty="0" smtClean="0"/>
              <a:t>minimizes class </a:t>
            </a:r>
            <a:r>
              <a:rPr lang="en-US" sz="2800" b="1" dirty="0"/>
              <a:t>variances </a:t>
            </a:r>
            <a:r>
              <a:rPr lang="en-US" sz="2800" dirty="0"/>
              <a:t>at the same time</a:t>
            </a:r>
          </a:p>
          <a:p>
            <a:r>
              <a:rPr lang="en-US" sz="2800" dirty="0"/>
              <a:t>Let </a:t>
            </a:r>
            <a:r>
              <a:rPr lang="en-US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/>
              <a:t> </a:t>
            </a:r>
            <a:r>
              <a:rPr lang="en-US" sz="2800" dirty="0"/>
              <a:t>denote the projected samples</a:t>
            </a:r>
          </a:p>
          <a:p>
            <a:r>
              <a:rPr lang="en-US" sz="2800" dirty="0"/>
              <a:t>Let’s define the scatter of the two projected classes as </a:t>
            </a:r>
            <a:endParaRPr lang="hu-HU" sz="2800" dirty="0" smtClean="0"/>
          </a:p>
          <a:p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/>
              <a:t>(scatter is the same as variance, within a constant multiplier)</a:t>
            </a:r>
          </a:p>
          <a:p>
            <a:r>
              <a:rPr lang="en-US" sz="2800" dirty="0"/>
              <a:t>Fisher’s linear discriminant seeks a projection direction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/>
              <a:t> </a:t>
            </a:r>
            <a:r>
              <a:rPr lang="en-US" sz="2800" dirty="0"/>
              <a:t>which </a:t>
            </a:r>
            <a:r>
              <a:rPr lang="en-US" sz="2800" dirty="0" smtClean="0"/>
              <a:t>maximizes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J(v)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64038"/>
              </p:ext>
            </p:extLst>
          </p:nvPr>
        </p:nvGraphicFramePr>
        <p:xfrm>
          <a:off x="4072069" y="4991181"/>
          <a:ext cx="2074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2" name="Equation" r:id="rId5" imgW="1054080" imgH="469800" progId="Equation.3">
                  <p:embed/>
                </p:oleObj>
              </mc:Choice>
              <mc:Fallback>
                <p:oleObj name="Equation" r:id="rId5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069" y="4991181"/>
                        <a:ext cx="2074863" cy="98901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83786"/>
              </p:ext>
            </p:extLst>
          </p:nvPr>
        </p:nvGraphicFramePr>
        <p:xfrm>
          <a:off x="2428875" y="3316288"/>
          <a:ext cx="23510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3" name="Equation" r:id="rId7" imgW="1193760" imgH="380880" progId="Equation.3">
                  <p:embed/>
                </p:oleObj>
              </mc:Choice>
              <mc:Fallback>
                <p:oleObj name="Equation" r:id="rId7" imgW="1193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316288"/>
                        <a:ext cx="2351088" cy="8016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76083"/>
              </p:ext>
            </p:extLst>
          </p:nvPr>
        </p:nvGraphicFramePr>
        <p:xfrm>
          <a:off x="5978525" y="3313113"/>
          <a:ext cx="24018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4" name="Equation" r:id="rId9" imgW="1218960" imgH="380880" progId="Equation.3">
                  <p:embed/>
                </p:oleObj>
              </mc:Choice>
              <mc:Fallback>
                <p:oleObj name="Equation" r:id="rId9" imgW="1218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313113"/>
                        <a:ext cx="2401888" cy="8016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Aims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222704" cy="4525963"/>
          </a:xfrm>
        </p:spPr>
        <p:txBody>
          <a:bodyPr/>
          <a:lstStyle/>
          <a:p>
            <a:r>
              <a:rPr lang="en-US" sz="2800" dirty="0" smtClean="0"/>
              <a:t>1) Reduce the number of features</a:t>
            </a:r>
            <a:r>
              <a:rPr lang="hu-HU" sz="2800" dirty="0" smtClean="0"/>
              <a:t>, </a:t>
            </a:r>
            <a:r>
              <a:rPr lang="en-US" sz="2800" dirty="0" smtClean="0"/>
              <a:t>i.e.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It makes training faster</a:t>
            </a:r>
          </a:p>
          <a:p>
            <a:pPr lvl="1"/>
            <a:r>
              <a:rPr lang="en-US" sz="2400" dirty="0" smtClean="0"/>
              <a:t>Helps to avoid the “curse of dimensionality”</a:t>
            </a:r>
            <a:endParaRPr lang="hu-HU" sz="2400" dirty="0"/>
          </a:p>
          <a:p>
            <a:r>
              <a:rPr lang="hu-HU" sz="2800" dirty="0" smtClean="0"/>
              <a:t>2) </a:t>
            </a:r>
            <a:r>
              <a:rPr lang="en-US" sz="2800" dirty="0" smtClean="0"/>
              <a:t>Retain the important information from the original features and discard the redundancy</a:t>
            </a:r>
            <a:endParaRPr lang="hu-HU" sz="2800" dirty="0"/>
          </a:p>
          <a:p>
            <a:pPr lvl="1"/>
            <a:r>
              <a:rPr lang="en-US" sz="2400" dirty="0" smtClean="0"/>
              <a:t>It hopefully helps the subsequent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classification step</a:t>
            </a:r>
            <a:endParaRPr lang="hu-HU" sz="2400" dirty="0"/>
          </a:p>
          <a:p>
            <a:r>
              <a:rPr lang="en-US" sz="2800" dirty="0" smtClean="0"/>
              <a:t>We will discuss only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linear transformations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36" y="3717032"/>
            <a:ext cx="5341339" cy="24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LDA – Interpretation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896544"/>
          </a:xfrm>
        </p:spPr>
        <p:txBody>
          <a:bodyPr/>
          <a:lstStyle/>
          <a:p>
            <a:r>
              <a:rPr lang="en-US" sz="2800" dirty="0" smtClean="0"/>
              <a:t>A large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hu-HU" sz="2800" dirty="0" smtClean="0"/>
              <a:t> </a:t>
            </a:r>
            <a:r>
              <a:rPr lang="en-US" sz="2800" dirty="0" smtClean="0"/>
              <a:t>value means that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endParaRPr lang="hu-HU" sz="2800" dirty="0" smtClean="0"/>
          </a:p>
          <a:p>
            <a:r>
              <a:rPr lang="en-US" sz="2800" dirty="0"/>
              <a:t>To solve the maximization, we have to express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J(v) </a:t>
            </a:r>
            <a:r>
              <a:rPr lang="en-US" sz="2800" dirty="0"/>
              <a:t>explicitly, then simplify it and calculate its derivative…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17819"/>
              </p:ext>
            </p:extLst>
          </p:nvPr>
        </p:nvGraphicFramePr>
        <p:xfrm>
          <a:off x="9520468" y="1199213"/>
          <a:ext cx="2074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0" name="Equation" r:id="rId5" imgW="1054080" imgH="469800" progId="Equation.3">
                  <p:embed/>
                </p:oleObj>
              </mc:Choice>
              <mc:Fallback>
                <p:oleObj name="Equation" r:id="rId5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468" y="1199213"/>
                        <a:ext cx="2074863" cy="9890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44823"/>
            <a:ext cx="7150188" cy="32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LDA – </a:t>
            </a:r>
            <a:r>
              <a:rPr lang="en-US" altLang="hu-HU" dirty="0">
                <a:solidFill>
                  <a:schemeClr val="tx1"/>
                </a:solidFill>
              </a:rPr>
              <a:t>Interpretation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896544"/>
          </a:xfrm>
        </p:spPr>
        <p:txBody>
          <a:bodyPr/>
          <a:lstStyle/>
          <a:p>
            <a:r>
              <a:rPr lang="en-US" sz="2800" dirty="0"/>
              <a:t>A large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J(v)</a:t>
            </a:r>
            <a:r>
              <a:rPr lang="hu-HU" sz="2800" dirty="0"/>
              <a:t> </a:t>
            </a:r>
            <a:r>
              <a:rPr lang="en-US" sz="2800" dirty="0"/>
              <a:t>value </a:t>
            </a:r>
            <a:r>
              <a:rPr lang="en-US" sz="2800" dirty="0" smtClean="0"/>
              <a:t>means that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endParaRPr lang="hu-HU" sz="2800" dirty="0" smtClean="0"/>
          </a:p>
          <a:p>
            <a:r>
              <a:rPr lang="en-US" sz="2800" dirty="0"/>
              <a:t>To solve the maximization, we have to express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J(v) </a:t>
            </a:r>
            <a:r>
              <a:rPr lang="en-US" sz="2800" dirty="0"/>
              <a:t>explicitly, </a:t>
            </a:r>
            <a:r>
              <a:rPr lang="en-US" sz="2800" dirty="0" smtClean="0"/>
              <a:t>then simplify it and calculate its derivative…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17819"/>
              </p:ext>
            </p:extLst>
          </p:nvPr>
        </p:nvGraphicFramePr>
        <p:xfrm>
          <a:off x="9520468" y="1199213"/>
          <a:ext cx="2074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3" name="Equation" r:id="rId5" imgW="1054080" imgH="469800" progId="Equation.3">
                  <p:embed/>
                </p:oleObj>
              </mc:Choice>
              <mc:Fallback>
                <p:oleObj name="Equation" r:id="rId5" imgW="1054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0468" y="1199213"/>
                        <a:ext cx="2074863" cy="9890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844823"/>
            <a:ext cx="7150188" cy="32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6744072" y="1478847"/>
            <a:ext cx="3456384" cy="4379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015880" y="2064038"/>
            <a:ext cx="5427623" cy="1896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8904312" y="2073166"/>
            <a:ext cx="2089950" cy="17158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10272464" y="1199212"/>
            <a:ext cx="1309936" cy="5015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smtClean="0">
                <a:solidFill>
                  <a:schemeClr val="tx1"/>
                </a:solidFill>
              </a:rPr>
              <a:t>Derivation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 smtClean="0"/>
              <a:t>The scatter matrix of the two classes before projection</a:t>
            </a:r>
            <a:r>
              <a:rPr lang="hu-HU" sz="2800" dirty="0" smtClean="0"/>
              <a:t>: </a:t>
            </a:r>
            <a:endParaRPr lang="hu-HU" sz="2800" dirty="0"/>
          </a:p>
          <a:p>
            <a:endParaRPr lang="hu-HU" sz="2800" dirty="0"/>
          </a:p>
          <a:p>
            <a:pPr lvl="1"/>
            <a:endParaRPr lang="hu-HU" sz="2400" dirty="0" smtClean="0"/>
          </a:p>
          <a:p>
            <a:r>
              <a:rPr lang="en-US" sz="2800" dirty="0" smtClean="0"/>
              <a:t>The “within class” scatter matrix</a:t>
            </a:r>
            <a:r>
              <a:rPr lang="hu-HU" sz="2800" dirty="0" smtClean="0"/>
              <a:t>:</a:t>
            </a:r>
            <a:endParaRPr lang="hu-HU" sz="2800" dirty="0"/>
          </a:p>
          <a:p>
            <a:r>
              <a:rPr lang="en-US" sz="2800" dirty="0" smtClean="0"/>
              <a:t>The</a:t>
            </a:r>
            <a:r>
              <a:rPr lang="hu-HU" sz="2800" dirty="0" smtClean="0"/>
              <a:t> </a:t>
            </a:r>
            <a:r>
              <a:rPr lang="en-US" sz="2800" dirty="0" smtClean="0"/>
              <a:t>“between class</a:t>
            </a:r>
            <a:r>
              <a:rPr lang="hu-HU" sz="2800" dirty="0" smtClean="0"/>
              <a:t>” </a:t>
            </a:r>
            <a:r>
              <a:rPr lang="en-US" sz="2800" dirty="0" smtClean="0"/>
              <a:t>scatter matrix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r>
              <a:rPr lang="en-US" sz="2400" dirty="0"/>
              <a:t>It measures the separation between the means of the two classes (before projection)</a:t>
            </a:r>
          </a:p>
          <a:p>
            <a:r>
              <a:rPr lang="en-US" sz="2800" dirty="0" smtClean="0"/>
              <a:t>It can be shown that</a:t>
            </a:r>
            <a:r>
              <a:rPr lang="hu-HU" sz="2800" dirty="0" smtClean="0"/>
              <a:t>:</a:t>
            </a:r>
          </a:p>
          <a:p>
            <a:pPr lvl="4"/>
            <a:endParaRPr lang="hu-HU" sz="1200" dirty="0"/>
          </a:p>
          <a:p>
            <a:r>
              <a:rPr lang="en-US" sz="2800" dirty="0" smtClean="0"/>
              <a:t>And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18977"/>
              </p:ext>
            </p:extLst>
          </p:nvPr>
        </p:nvGraphicFramePr>
        <p:xfrm>
          <a:off x="1919536" y="1844824"/>
          <a:ext cx="32512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6" name="Equation" r:id="rId5" imgW="1650960" imgH="380880" progId="Equation.3">
                  <p:embed/>
                </p:oleObj>
              </mc:Choice>
              <mc:Fallback>
                <p:oleObj name="Equation" r:id="rId5" imgW="1650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1844824"/>
                        <a:ext cx="3251200" cy="80168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79733"/>
              </p:ext>
            </p:extLst>
          </p:nvPr>
        </p:nvGraphicFramePr>
        <p:xfrm>
          <a:off x="6182288" y="1851335"/>
          <a:ext cx="33512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7" name="Equation" r:id="rId7" imgW="1701720" imgH="380880" progId="Equation.3">
                  <p:embed/>
                </p:oleObj>
              </mc:Choice>
              <mc:Fallback>
                <p:oleObj name="Equation" r:id="rId7" imgW="17017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288" y="1851335"/>
                        <a:ext cx="3351213" cy="8016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11874"/>
              </p:ext>
            </p:extLst>
          </p:nvPr>
        </p:nvGraphicFramePr>
        <p:xfrm>
          <a:off x="6897688" y="3340100"/>
          <a:ext cx="33750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8" name="Equation" r:id="rId9" imgW="1714320" imgH="380880" progId="Equation.3">
                  <p:embed/>
                </p:oleObj>
              </mc:Choice>
              <mc:Fallback>
                <p:oleObj name="Equation" r:id="rId9" imgW="1714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340100"/>
                        <a:ext cx="3375025" cy="801688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974410"/>
              </p:ext>
            </p:extLst>
          </p:nvPr>
        </p:nvGraphicFramePr>
        <p:xfrm>
          <a:off x="6888088" y="2809399"/>
          <a:ext cx="152558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9" name="Equation" r:id="rId11" imgW="774360" imgH="228600" progId="Equation.3">
                  <p:embed/>
                </p:oleObj>
              </mc:Choice>
              <mc:Fallback>
                <p:oleObj name="Equation" r:id="rId11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2809399"/>
                        <a:ext cx="1525587" cy="4810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741315"/>
              </p:ext>
            </p:extLst>
          </p:nvPr>
        </p:nvGraphicFramePr>
        <p:xfrm>
          <a:off x="6240016" y="4968056"/>
          <a:ext cx="22002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0" name="Equation" r:id="rId13" imgW="1117440" imgH="241200" progId="Equation.3">
                  <p:embed/>
                </p:oleObj>
              </mc:Choice>
              <mc:Fallback>
                <p:oleObj name="Equation" r:id="rId13" imgW="1117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4968056"/>
                        <a:ext cx="2200275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62967"/>
              </p:ext>
            </p:extLst>
          </p:nvPr>
        </p:nvGraphicFramePr>
        <p:xfrm>
          <a:off x="6456040" y="5697099"/>
          <a:ext cx="2025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1" name="Equation" r:id="rId15" imgW="1028520" imgH="241200" progId="Equation.3">
                  <p:embed/>
                </p:oleObj>
              </mc:Choice>
              <mc:Fallback>
                <p:oleObj name="Equation" r:id="rId15" imgW="1028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040" y="5697099"/>
                        <a:ext cx="2025650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smtClean="0">
                <a:solidFill>
                  <a:schemeClr val="tx1"/>
                </a:solidFill>
              </a:rPr>
              <a:t>Derivation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1247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Using </a:t>
            </a:r>
            <a:r>
              <a:rPr lang="en-US" sz="2800" kern="0" dirty="0"/>
              <a:t>the above notation, we </a:t>
            </a:r>
            <a:r>
              <a:rPr lang="en-US" sz="2800" kern="0" dirty="0" smtClean="0"/>
              <a:t>obtain</a:t>
            </a:r>
            <a:endParaRPr lang="hu-HU" sz="2800" kern="0" dirty="0" smtClean="0"/>
          </a:p>
          <a:p>
            <a:pPr lvl="2"/>
            <a:endParaRPr lang="hu-HU" sz="2000" kern="0" dirty="0" smtClean="0"/>
          </a:p>
          <a:p>
            <a:r>
              <a:rPr lang="en-US" sz="2800" kern="0" dirty="0"/>
              <a:t>We can maximize it by taking the derivative and setting it to zero</a:t>
            </a:r>
          </a:p>
          <a:p>
            <a:r>
              <a:rPr lang="en-US" sz="2800" kern="0" dirty="0" smtClean="0"/>
              <a:t>Similarly </a:t>
            </a:r>
            <a:r>
              <a:rPr lang="en-US" sz="2800" kern="0" dirty="0"/>
              <a:t>to </a:t>
            </a:r>
            <a:r>
              <a:rPr lang="en-US" sz="2800" kern="0" dirty="0" smtClean="0"/>
              <a:t>the PCA case, </a:t>
            </a:r>
            <a:r>
              <a:rPr lang="en-US" sz="2800" kern="0" dirty="0"/>
              <a:t>it leads to an eigenvalue problem with the </a:t>
            </a:r>
            <a:r>
              <a:rPr lang="en-US" sz="2800" kern="0" dirty="0" smtClean="0"/>
              <a:t>solution</a:t>
            </a:r>
            <a:endParaRPr lang="hu-HU" sz="2800" kern="0" dirty="0"/>
          </a:p>
          <a:p>
            <a:pPr lvl="3"/>
            <a:endParaRPr lang="hu-HU" sz="800" kern="0" dirty="0"/>
          </a:p>
          <a:p>
            <a:r>
              <a:rPr lang="en-US" sz="2800" kern="0" dirty="0"/>
              <a:t>This is the optimal direction when we have two classes</a:t>
            </a:r>
          </a:p>
          <a:p>
            <a:r>
              <a:rPr lang="en-US" sz="2800" kern="0" dirty="0"/>
              <a:t>The derivation can be extended to multiple classes as well</a:t>
            </a:r>
          </a:p>
          <a:p>
            <a:pPr lvl="1"/>
            <a:r>
              <a:rPr lang="en-US" sz="2400" kern="0" dirty="0" smtClean="0"/>
              <a:t>In the case of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kern="0" dirty="0" smtClean="0"/>
              <a:t> classes we obtain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hu-HU" sz="2400" kern="0" dirty="0" smtClean="0"/>
              <a:t> </a:t>
            </a:r>
            <a:r>
              <a:rPr lang="en-US" sz="2400" kern="0" dirty="0" smtClean="0"/>
              <a:t>directions</a:t>
            </a:r>
            <a:endParaRPr lang="hu-HU" sz="2400" kern="0" dirty="0"/>
          </a:p>
          <a:p>
            <a:pPr lvl="1"/>
            <a:r>
              <a:rPr lang="en-US" sz="2400" kern="0" dirty="0" smtClean="0"/>
              <a:t>And instead of a single</a:t>
            </a:r>
            <a:r>
              <a:rPr lang="hu-HU" sz="2400" kern="0" dirty="0" smtClean="0"/>
              <a:t>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kern="0" dirty="0"/>
              <a:t> </a:t>
            </a:r>
            <a:r>
              <a:rPr lang="en-US" sz="2400" kern="0" dirty="0" smtClean="0"/>
              <a:t>projection vector, we get a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kern="0" dirty="0" smtClean="0"/>
              <a:t> </a:t>
            </a:r>
            <a:r>
              <a:rPr lang="en-US" sz="2400" kern="0" dirty="0" smtClean="0"/>
              <a:t>projection matrix</a:t>
            </a:r>
            <a:endParaRPr lang="hu-HU" sz="2400" kern="0" dirty="0"/>
          </a:p>
          <a:p>
            <a:pPr lvl="1"/>
            <a:r>
              <a:rPr lang="en-US" sz="2400" kern="0" dirty="0" smtClean="0"/>
              <a:t>The </a:t>
            </a:r>
            <a:r>
              <a:rPr lang="en-US" alt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kern="0" dirty="0" smtClean="0"/>
              <a:t> </a:t>
            </a:r>
            <a:r>
              <a:rPr lang="en-US" sz="2400" kern="0" dirty="0" smtClean="0"/>
              <a:t>data samples can be projected by the 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kern="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kern="0" dirty="0" smtClean="0"/>
              <a:t> </a:t>
            </a:r>
            <a:r>
              <a:rPr lang="en-US" sz="2400" kern="0" dirty="0" smtClean="0"/>
              <a:t>linear transformation</a:t>
            </a:r>
            <a:endParaRPr lang="hu-HU" sz="2400" kern="0" dirty="0"/>
          </a:p>
          <a:p>
            <a:endParaRPr lang="hu-HU" sz="2800" kern="0" dirty="0" smtClean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83869"/>
              </p:ext>
            </p:extLst>
          </p:nvPr>
        </p:nvGraphicFramePr>
        <p:xfrm>
          <a:off x="6956772" y="1124744"/>
          <a:ext cx="31750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Equation" r:id="rId5" imgW="1612800" imgH="469800" progId="Equation.3">
                  <p:embed/>
                </p:oleObj>
              </mc:Choice>
              <mc:Fallback>
                <p:oleObj name="Equation" r:id="rId5" imgW="1612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772" y="1124744"/>
                        <a:ext cx="3175000" cy="98901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549982"/>
              </p:ext>
            </p:extLst>
          </p:nvPr>
        </p:nvGraphicFramePr>
        <p:xfrm>
          <a:off x="3287688" y="3173413"/>
          <a:ext cx="19256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7" imgW="977760" imgH="241200" progId="Equation.3">
                  <p:embed/>
                </p:oleObj>
              </mc:Choice>
              <mc:Fallback>
                <p:oleObj name="Equation" r:id="rId7" imgW="97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88" y="3173413"/>
                        <a:ext cx="1925637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</a:t>
            </a:r>
            <a:r>
              <a:rPr lang="en-US" altLang="hu-HU" dirty="0" smtClean="0">
                <a:solidFill>
                  <a:schemeClr val="tx1"/>
                </a:solidFill>
              </a:rPr>
              <a:t>Multi-class case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259632"/>
            <a:ext cx="5592368" cy="41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 bwMode="auto">
          <a:xfrm>
            <a:off x="7686773" y="1259632"/>
            <a:ext cx="4457899" cy="453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class-wise mean vectors</a:t>
            </a:r>
            <a:endParaRPr lang="hu-HU" sz="2400" kern="0" dirty="0" smtClean="0"/>
          </a:p>
          <a:p>
            <a:endParaRPr lang="hu-HU" sz="2400" kern="0" dirty="0" smtClean="0"/>
          </a:p>
          <a:p>
            <a:r>
              <a:rPr lang="en-US" sz="2400" kern="0" dirty="0"/>
              <a:t>m</a:t>
            </a:r>
            <a:r>
              <a:rPr lang="en-US" sz="2400" kern="0" dirty="0" smtClean="0"/>
              <a:t>ean vector for all the examples</a:t>
            </a:r>
            <a:endParaRPr lang="hu-HU" sz="2400" kern="0" dirty="0" smtClean="0"/>
          </a:p>
          <a:p>
            <a:endParaRPr lang="hu-HU" sz="2400" kern="0" dirty="0"/>
          </a:p>
          <a:p>
            <a:r>
              <a:rPr lang="en-US" sz="2400" kern="0" dirty="0" smtClean="0"/>
              <a:t>target function to be maximized</a:t>
            </a:r>
            <a:endParaRPr lang="hu-HU" sz="2400" kern="0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4885527" y="1483201"/>
            <a:ext cx="2922938" cy="727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528048" y="2402632"/>
            <a:ext cx="12804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7032105" y="3153407"/>
            <a:ext cx="776360" cy="4196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LDA – Multi-class case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Solving the maximization again requires eigenvalue decomposition</a:t>
            </a:r>
          </a:p>
          <a:p>
            <a:r>
              <a:rPr lang="en-US" sz="2800" kern="0" dirty="0"/>
              <a:t>The decomposition results </a:t>
            </a:r>
            <a:r>
              <a:rPr lang="en-US" sz="2800" kern="0" dirty="0" smtClean="0"/>
              <a:t>in the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..,v</a:t>
            </a:r>
            <a:r>
              <a:rPr lang="en-US" alt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en-US" sz="2800" kern="0" dirty="0" smtClean="0"/>
              <a:t> eigenvectors</a:t>
            </a:r>
          </a:p>
          <a:p>
            <a:r>
              <a:rPr lang="en-US" sz="2800" kern="0" dirty="0"/>
              <a:t>The optimal projection matrix into a subspace of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kern="0" dirty="0" smtClean="0"/>
              <a:t> </a:t>
            </a:r>
            <a:r>
              <a:rPr lang="en-US" sz="2800" kern="0" dirty="0"/>
              <a:t>dimensions is given by the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kern="0" dirty="0" smtClean="0"/>
              <a:t> </a:t>
            </a:r>
            <a:r>
              <a:rPr lang="en-US" sz="2800" kern="0" dirty="0"/>
              <a:t>eigenvectors that correspond to the largest </a:t>
            </a:r>
            <a:r>
              <a:rPr lang="hu-H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kern="0" dirty="0" smtClean="0"/>
              <a:t> </a:t>
            </a:r>
            <a:r>
              <a:rPr lang="en-US" sz="2800" kern="0" dirty="0"/>
              <a:t>eigenvalues</a:t>
            </a:r>
          </a:p>
          <a:p>
            <a:r>
              <a:rPr lang="en-US" sz="2800" kern="0" dirty="0"/>
              <a:t>As the rank of </a:t>
            </a:r>
            <a:r>
              <a:rPr lang="en-US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kern="0" dirty="0" smtClean="0"/>
              <a:t> is (at most)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en-US" sz="2800" kern="0" dirty="0" smtClean="0"/>
              <a:t>, </a:t>
            </a:r>
            <a:r>
              <a:rPr lang="en-US" sz="2800" kern="0" dirty="0"/>
              <a:t>LDA cannot produce more than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r>
              <a:rPr lang="en-US" sz="2800" kern="0" dirty="0" smtClean="0"/>
              <a:t> </a:t>
            </a:r>
            <a:r>
              <a:rPr lang="en-US" sz="2800" kern="0" dirty="0"/>
              <a:t>directions, so the number of the projected features obtained by LDA is limited to </a:t>
            </a:r>
            <a:r>
              <a:rPr lang="en-US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c-1</a:t>
            </a:r>
            <a:endParaRPr lang="en-US" sz="2800" kern="0" dirty="0"/>
          </a:p>
          <a:p>
            <a:pPr lvl="1"/>
            <a:r>
              <a:rPr lang="en-US" sz="2400" kern="0" dirty="0" smtClean="0"/>
              <a:t>As a comparison, the new feature space obtained by PCA has at most</a:t>
            </a:r>
            <a:r>
              <a:rPr lang="hu-HU" sz="2400" kern="0" dirty="0"/>
              <a:t/>
            </a:r>
            <a:br>
              <a:rPr lang="hu-HU" sz="2400" kern="0" dirty="0"/>
            </a:b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kern="0" dirty="0"/>
              <a:t> </a:t>
            </a:r>
            <a:r>
              <a:rPr lang="en-US" sz="2400" kern="0" dirty="0" smtClean="0"/>
              <a:t>dimensions</a:t>
            </a:r>
            <a:r>
              <a:rPr lang="hu-HU" sz="2400" kern="0" dirty="0" smtClean="0"/>
              <a:t>, </a:t>
            </a:r>
            <a:r>
              <a:rPr lang="en-US" sz="2400" kern="0" dirty="0" smtClean="0"/>
              <a:t>where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kern="0" dirty="0" smtClean="0"/>
              <a:t> </a:t>
            </a:r>
            <a:r>
              <a:rPr lang="en-US" sz="2400" kern="0" dirty="0" smtClean="0"/>
              <a:t>is the size of the original feature space</a:t>
            </a:r>
            <a:endParaRPr lang="hu-HU" sz="24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400" kern="0" dirty="0"/>
          </a:p>
        </p:txBody>
      </p:sp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780" y="116632"/>
            <a:ext cx="3412245" cy="25922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PCA </a:t>
            </a:r>
            <a:r>
              <a:rPr lang="hu-HU" altLang="hu-HU" dirty="0" err="1" smtClean="0">
                <a:solidFill>
                  <a:schemeClr val="tx1"/>
                </a:solidFill>
              </a:rPr>
              <a:t>vs</a:t>
            </a:r>
            <a:r>
              <a:rPr lang="hu-HU" altLang="hu-HU" dirty="0" smtClean="0">
                <a:solidFill>
                  <a:schemeClr val="tx1"/>
                </a:solidFill>
              </a:rPr>
              <a:t> LDA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2287413"/>
            <a:ext cx="5429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2800" b="1" kern="0" dirty="0" smtClean="0"/>
              <a:t>		PCA</a:t>
            </a:r>
          </a:p>
          <a:p>
            <a:r>
              <a:rPr lang="en-US" sz="2800" kern="0" dirty="0" smtClean="0"/>
              <a:t>Linear transformation</a:t>
            </a:r>
            <a:endParaRPr lang="hu-HU" sz="2800" kern="0" dirty="0" smtClean="0"/>
          </a:p>
          <a:p>
            <a:r>
              <a:rPr lang="en-US" sz="2800" kern="0" dirty="0" smtClean="0"/>
              <a:t>Unsupervised method</a:t>
            </a:r>
            <a:endParaRPr lang="hu-HU" sz="2800" kern="0" dirty="0" smtClean="0"/>
          </a:p>
          <a:p>
            <a:r>
              <a:rPr lang="en-US" sz="2800" kern="0" dirty="0" smtClean="0"/>
              <a:t>Looks for directions where the data has the largest variance</a:t>
            </a:r>
            <a:endParaRPr lang="hu-HU" sz="2800" kern="0" dirty="0" smtClean="0"/>
          </a:p>
          <a:p>
            <a:r>
              <a:rPr lang="en-US" sz="2800" kern="0" dirty="0" smtClean="0"/>
              <a:t>The size of the new feature space is at most the size of the original feature space</a:t>
            </a:r>
            <a:endParaRPr lang="hu-HU" sz="2400" kern="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6356808" y="2287413"/>
            <a:ext cx="5643848" cy="45259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2800" b="1" kern="0" dirty="0" smtClean="0"/>
              <a:t>		LDA</a:t>
            </a:r>
          </a:p>
          <a:p>
            <a:r>
              <a:rPr lang="en-US" sz="2800" kern="0" dirty="0"/>
              <a:t>Linear transformation</a:t>
            </a:r>
            <a:endParaRPr lang="hu-HU" sz="2800" kern="0" dirty="0"/>
          </a:p>
          <a:p>
            <a:r>
              <a:rPr lang="en-US" sz="2800" kern="0" dirty="0" smtClean="0"/>
              <a:t>Supervised method</a:t>
            </a:r>
            <a:endParaRPr lang="hu-HU" sz="2800" kern="0" dirty="0" smtClean="0"/>
          </a:p>
          <a:p>
            <a:r>
              <a:rPr lang="en-US" sz="2800" kern="0" dirty="0" smtClean="0"/>
              <a:t>Looks for directions where the samples can be </a:t>
            </a:r>
            <a:r>
              <a:rPr lang="en-US" sz="2800" kern="0" smtClean="0"/>
              <a:t>well separated</a:t>
            </a:r>
            <a:endParaRPr lang="hu-HU" sz="2800" kern="0" dirty="0" smtClean="0"/>
          </a:p>
          <a:p>
            <a:r>
              <a:rPr lang="en-US" sz="2800" kern="0" dirty="0" smtClean="0"/>
              <a:t>The size of the new feature space is at most the number of classes minus one</a:t>
            </a:r>
            <a:endParaRPr lang="hu-HU" sz="2400" kern="0" dirty="0"/>
          </a:p>
        </p:txBody>
      </p:sp>
    </p:spTree>
    <p:extLst>
      <p:ext uri="{BB962C8B-B14F-4D97-AF65-F5344CB8AC3E}">
        <p14:creationId xmlns:p14="http://schemas.microsoft.com/office/powerpoint/2010/main" val="13989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Simple transformation methods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/>
              <a:t>A legegyszerűbb transzformációs módszerek az egyes jellemzőket külön-külön transzformálják</a:t>
            </a:r>
          </a:p>
          <a:p>
            <a:r>
              <a:rPr lang="hu-HU" sz="2800" b="1" dirty="0"/>
              <a:t>Centering</a:t>
            </a:r>
            <a:r>
              <a:rPr lang="hu-HU" sz="2800" dirty="0"/>
              <a:t> </a:t>
            </a:r>
            <a:r>
              <a:rPr lang="hu-HU" sz="2800" dirty="0" smtClean="0"/>
              <a:t>(</a:t>
            </a:r>
            <a:r>
              <a:rPr lang="en-US" sz="2800" dirty="0" smtClean="0"/>
              <a:t>or </a:t>
            </a:r>
            <a:r>
              <a:rPr lang="hu-HU" sz="2800" dirty="0" err="1" smtClean="0"/>
              <a:t>zero-centering</a:t>
            </a:r>
            <a:r>
              <a:rPr lang="hu-HU" sz="2800" dirty="0" smtClean="0"/>
              <a:t>): </a:t>
            </a:r>
            <a:r>
              <a:rPr lang="en-US" sz="2800" dirty="0" smtClean="0"/>
              <a:t>from each feature, we </a:t>
            </a:r>
            <a:r>
              <a:rPr lang="en-US" sz="2800" b="1" dirty="0" smtClean="0"/>
              <a:t>subtract</a:t>
            </a:r>
            <a:r>
              <a:rPr lang="en-US" sz="2800" dirty="0" smtClean="0"/>
              <a:t> the </a:t>
            </a:r>
            <a:r>
              <a:rPr lang="en-US" sz="2800" b="1" dirty="0" smtClean="0"/>
              <a:t>mean </a:t>
            </a:r>
            <a:r>
              <a:rPr lang="en-US" sz="2800" dirty="0" smtClean="0"/>
              <a:t>of the given feature (calculated on the training samples)</a:t>
            </a:r>
            <a:endParaRPr lang="hu-HU" sz="2800" b="1" dirty="0"/>
          </a:p>
          <a:p>
            <a:pPr lvl="1"/>
            <a:r>
              <a:rPr lang="en-US" sz="2400" dirty="0"/>
              <a:t>This simply shifts the </a:t>
            </a:r>
            <a:r>
              <a:rPr lang="en-US" sz="2400" dirty="0" smtClean="0"/>
              <a:t>(mean of the) </a:t>
            </a:r>
            <a:r>
              <a:rPr lang="en-US" sz="2400" dirty="0"/>
              <a:t>data to the </a:t>
            </a:r>
            <a:r>
              <a:rPr lang="en-US" sz="2400" dirty="0" smtClean="0"/>
              <a:t>origin</a:t>
            </a:r>
            <a:endParaRPr lang="en-US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736691"/>
            <a:ext cx="7584948" cy="209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Simple transformation methods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hu-HU" sz="2800" b="1" dirty="0" err="1" smtClean="0"/>
              <a:t>Scaling</a:t>
            </a:r>
            <a:r>
              <a:rPr lang="hu-HU" sz="2800" dirty="0"/>
              <a:t>: </a:t>
            </a:r>
            <a:r>
              <a:rPr lang="en-US" sz="2800" dirty="0" smtClean="0"/>
              <a:t>we multiply each feature with a constant</a:t>
            </a:r>
            <a:endParaRPr lang="hu-HU" sz="2800" dirty="0" smtClean="0"/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For example, “</a:t>
            </a:r>
            <a:r>
              <a:rPr lang="hu-HU" sz="2400" dirty="0" err="1" smtClean="0"/>
              <a:t>min-max</a:t>
            </a:r>
            <a:r>
              <a:rPr lang="hu-HU" sz="2400" dirty="0" smtClean="0"/>
              <a:t> </a:t>
            </a:r>
            <a:r>
              <a:rPr lang="hu-HU" sz="2400" dirty="0" err="1"/>
              <a:t>scaling</a:t>
            </a:r>
            <a:r>
              <a:rPr lang="hu-HU" sz="2400" dirty="0"/>
              <a:t>” </a:t>
            </a:r>
            <a:r>
              <a:rPr lang="en-US" sz="2400" dirty="0" smtClean="0"/>
              <a:t>guarantees that the value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for each sample falls between some given limits</a:t>
            </a:r>
            <a:endParaRPr lang="hu-HU" sz="2400" dirty="0" smtClean="0"/>
          </a:p>
          <a:p>
            <a:r>
              <a:rPr lang="en-US" sz="2800" dirty="0" smtClean="0"/>
              <a:t>E.g. in the range </a:t>
            </a:r>
            <a:r>
              <a:rPr lang="hu-HU" sz="2800" dirty="0" smtClean="0"/>
              <a:t>[</a:t>
            </a:r>
            <a:r>
              <a:rPr lang="hu-HU" sz="2800" dirty="0"/>
              <a:t>0,1</a:t>
            </a:r>
            <a:r>
              <a:rPr lang="hu-HU" sz="2800" dirty="0" smtClean="0"/>
              <a:t>]</a:t>
            </a:r>
            <a:r>
              <a:rPr lang="en-US" sz="2800" dirty="0" smtClean="0"/>
              <a:t>:</a:t>
            </a:r>
            <a:endParaRPr lang="hu-HU" sz="2800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717032"/>
            <a:ext cx="2916746" cy="9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162149"/>
            <a:ext cx="6336704" cy="35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463064" cy="4525963"/>
          </a:xfrm>
        </p:spPr>
        <p:txBody>
          <a:bodyPr/>
          <a:lstStyle/>
          <a:p>
            <a:r>
              <a:rPr lang="en-US" sz="2800" dirty="0"/>
              <a:t>Min-max scaling is very </a:t>
            </a:r>
            <a:r>
              <a:rPr lang="en-US" sz="2800" b="1" dirty="0"/>
              <a:t>sensitive</a:t>
            </a:r>
            <a:r>
              <a:rPr lang="en-US" sz="2800" dirty="0"/>
              <a:t> to </a:t>
            </a:r>
            <a:r>
              <a:rPr lang="en-US" sz="2800" b="1" dirty="0"/>
              <a:t>outliers</a:t>
            </a:r>
            <a:r>
              <a:rPr lang="en-US" sz="2800" dirty="0"/>
              <a:t>, i.e. a data sample that takes </a:t>
            </a:r>
            <a:r>
              <a:rPr lang="en-US" sz="2800" dirty="0" smtClean="0"/>
              <a:t>a very </a:t>
            </a:r>
            <a:r>
              <a:rPr lang="en-US" sz="2800" dirty="0"/>
              <a:t>large or small </a:t>
            </a:r>
            <a:r>
              <a:rPr lang="en-US" sz="2800" dirty="0" smtClean="0"/>
              <a:t>value </a:t>
            </a:r>
            <a:r>
              <a:rPr lang="en-US" sz="2800" dirty="0"/>
              <a:t>(perhaps only by mistake)</a:t>
            </a:r>
          </a:p>
          <a:p>
            <a:r>
              <a:rPr lang="en-US" sz="2800" dirty="0"/>
              <a:t>So it is more reliable if instead of scaling the min and max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, we scale its variance </a:t>
            </a:r>
          </a:p>
          <a:p>
            <a:pPr lvl="1"/>
            <a:r>
              <a:rPr lang="en-US" sz="2400" dirty="0"/>
              <a:t>Centering each feature’s mean to 0 and scaling its variance to 1 is also known as data </a:t>
            </a:r>
            <a:r>
              <a:rPr lang="en-US" sz="2400" b="1" dirty="0"/>
              <a:t>standardization </a:t>
            </a:r>
            <a:r>
              <a:rPr lang="en-US" sz="2400" dirty="0"/>
              <a:t>(sometimes called data normalization</a:t>
            </a:r>
            <a:r>
              <a:rPr lang="en-US" sz="2400" dirty="0" smtClean="0"/>
              <a:t>)</a:t>
            </a:r>
            <a:endParaRPr lang="hu-HU" sz="24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Simple transformation methods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#3</a:t>
            </a:r>
            <a:endParaRPr lang="hu-H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07" y="4005064"/>
            <a:ext cx="727325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3039" b="19571"/>
          <a:stretch/>
        </p:blipFill>
        <p:spPr bwMode="auto">
          <a:xfrm>
            <a:off x="1271464" y="4149080"/>
            <a:ext cx="3240000" cy="7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6" r="-61196"/>
          <a:stretch/>
        </p:blipFill>
        <p:spPr bwMode="auto">
          <a:xfrm>
            <a:off x="1584000" y="5210671"/>
            <a:ext cx="56880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now move on to methods that apply a general linear transformation to the features, so that the new feature vector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/>
              <a:t> is obtained 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 </a:t>
            </a:r>
            <a:r>
              <a:rPr lang="en-US" sz="2800" dirty="0" smtClean="0"/>
              <a:t>as:</a:t>
            </a:r>
            <a:endParaRPr lang="en-US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Besides shifting and scaling, we can also </a:t>
            </a:r>
            <a:r>
              <a:rPr lang="en-US" sz="2800" b="1" dirty="0" smtClean="0"/>
              <a:t>rotate </a:t>
            </a:r>
            <a:r>
              <a:rPr lang="en-US" sz="2800" dirty="0" smtClean="0"/>
              <a:t>the feature space</a:t>
            </a:r>
            <a:endParaRPr lang="hu-HU" sz="2800" dirty="0"/>
          </a:p>
          <a:p>
            <a:r>
              <a:rPr lang="en-US" sz="2800" dirty="0" smtClean="0"/>
              <a:t>For example, we can get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err="1" smtClean="0"/>
              <a:t>decorrelated</a:t>
            </a:r>
            <a:r>
              <a:rPr lang="en-US" sz="2800" dirty="0" smtClean="0"/>
              <a:t> features</a:t>
            </a:r>
            <a:endParaRPr lang="hu-HU" sz="2800" dirty="0"/>
          </a:p>
          <a:p>
            <a:r>
              <a:rPr lang="hu-HU" sz="2800" b="1" dirty="0" err="1"/>
              <a:t>Whitening</a:t>
            </a:r>
            <a:r>
              <a:rPr lang="hu-HU" sz="2800" dirty="0"/>
              <a:t>: </a:t>
            </a:r>
            <a:r>
              <a:rPr lang="en-US" sz="2800" dirty="0" err="1" smtClean="0"/>
              <a:t>decorrelation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and standardization</a:t>
            </a:r>
            <a:endParaRPr lang="hu-HU" sz="2800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200" dirty="0">
                <a:solidFill>
                  <a:schemeClr val="tx1"/>
                </a:solidFill>
              </a:rPr>
              <a:t>Linear feature space transformation methods</a:t>
            </a:r>
            <a:endParaRPr lang="hu-HU" sz="4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54" y="2204864"/>
            <a:ext cx="34584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78" y="4297710"/>
            <a:ext cx="5902571" cy="201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Principal Component Analysis </a:t>
            </a:r>
            <a:r>
              <a:rPr lang="en-US" altLang="hu-HU" dirty="0">
                <a:solidFill>
                  <a:schemeClr val="tx1"/>
                </a:solidFill>
              </a:rPr>
              <a:t>(PCA)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463064" cy="4525963"/>
          </a:xfrm>
        </p:spPr>
        <p:txBody>
          <a:bodyPr/>
          <a:lstStyle/>
          <a:p>
            <a:r>
              <a:rPr lang="en-US" sz="2800" dirty="0"/>
              <a:t>Main idea: we want to reduce the number of dimensions (features)</a:t>
            </a:r>
          </a:p>
          <a:p>
            <a:pPr lvl="1"/>
            <a:r>
              <a:rPr lang="en-US" sz="2400" dirty="0" smtClean="0"/>
              <a:t>And also minimize </a:t>
            </a:r>
            <a:r>
              <a:rPr lang="en-US" sz="2400" dirty="0"/>
              <a:t>the information loss caused by the dimension reduction</a:t>
            </a:r>
          </a:p>
          <a:p>
            <a:r>
              <a:rPr lang="en-US" sz="2800" dirty="0"/>
              <a:t>Example: </a:t>
            </a:r>
            <a:r>
              <a:rPr lang="en-US" sz="2800" dirty="0" smtClean="0"/>
              <a:t>two features, </a:t>
            </a:r>
            <a:r>
              <a:rPr lang="en-US" sz="2800" dirty="0"/>
              <a:t>and our data has a Gaussian distribution with a diagonal covariance </a:t>
            </a:r>
            <a:r>
              <a:rPr lang="en-US" sz="2800" dirty="0" smtClean="0"/>
              <a:t>matrix</a:t>
            </a:r>
          </a:p>
          <a:p>
            <a:pPr lvl="1"/>
            <a:r>
              <a:rPr lang="en-US" sz="2400" dirty="0"/>
              <a:t>The data has a much larger</a:t>
            </a:r>
            <a:br>
              <a:rPr lang="en-US" sz="2400" dirty="0"/>
            </a:br>
            <a:r>
              <a:rPr lang="en-US" sz="2400" dirty="0"/>
              <a:t>variance in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than in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/>
              <a:t>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hu-H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br>
              <a:rPr lang="en-US" sz="2400" dirty="0"/>
            </a:br>
            <a:r>
              <a:rPr lang="en-US" sz="2400" dirty="0"/>
              <a:t>much larger than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hu-H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We want to </a:t>
            </a:r>
            <a:r>
              <a:rPr lang="en-US" sz="2400" dirty="0" smtClean="0"/>
              <a:t>discard </a:t>
            </a:r>
            <a:r>
              <a:rPr lang="en-US" sz="2400" dirty="0"/>
              <a:t>one of the</a:t>
            </a:r>
            <a:br>
              <a:rPr lang="en-US" sz="2400" dirty="0"/>
            </a:br>
            <a:r>
              <a:rPr lang="en-US" sz="2400" dirty="0"/>
              <a:t>features to reduce the </a:t>
            </a:r>
            <a:r>
              <a:rPr lang="en-US" sz="2400" dirty="0" smtClean="0"/>
              <a:t>no. of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dimensions from </a:t>
            </a:r>
            <a:r>
              <a:rPr lang="en-US" sz="2400" dirty="0"/>
              <a:t>2 to 1</a:t>
            </a:r>
          </a:p>
          <a:p>
            <a:pPr lvl="1"/>
            <a:r>
              <a:rPr lang="en-US" sz="2400" dirty="0"/>
              <a:t>We </a:t>
            </a:r>
            <a:r>
              <a:rPr lang="en-US" sz="2400" dirty="0" smtClean="0"/>
              <a:t>keep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discard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/>
              <a:t>, </a:t>
            </a:r>
            <a:r>
              <a:rPr lang="en-US" sz="2400" dirty="0"/>
              <a:t>as this choice results in the smaller information </a:t>
            </a:r>
            <a:r>
              <a:rPr lang="en-US" sz="2400" dirty="0" smtClean="0"/>
              <a:t>loss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708920"/>
            <a:ext cx="2376264" cy="24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5" y="3168808"/>
            <a:ext cx="2309883" cy="10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Principal Component Analysis (PCA)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 smtClean="0"/>
              <a:t>Example in </a:t>
            </a:r>
            <a:r>
              <a:rPr lang="hu-HU" sz="2800" dirty="0" smtClean="0"/>
              <a:t>3 </a:t>
            </a:r>
            <a:r>
              <a:rPr lang="en-US" sz="2800" dirty="0" smtClean="0"/>
              <a:t>dimensions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pPr marL="457200" lvl="1" indent="0">
              <a:buNone/>
            </a:pPr>
            <a:r>
              <a:rPr lang="en-US" sz="2400" dirty="0" smtClean="0"/>
              <a:t>               Original</a:t>
            </a:r>
            <a:r>
              <a:rPr lang="hu-HU" sz="2400" dirty="0" smtClean="0"/>
              <a:t> </a:t>
            </a:r>
            <a:r>
              <a:rPr lang="hu-HU" sz="2400" dirty="0"/>
              <a:t>3D </a:t>
            </a:r>
            <a:r>
              <a:rPr lang="en-US" sz="2400" dirty="0" smtClean="0"/>
              <a:t>data</a:t>
            </a:r>
            <a:r>
              <a:rPr lang="hu-HU" sz="2400" dirty="0" smtClean="0"/>
              <a:t>     </a:t>
            </a:r>
            <a:r>
              <a:rPr lang="en-US" sz="2400" dirty="0" smtClean="0"/>
              <a:t>            Best </a:t>
            </a:r>
            <a:r>
              <a:rPr lang="hu-HU" sz="2400" dirty="0" smtClean="0"/>
              <a:t>2D </a:t>
            </a:r>
            <a:r>
              <a:rPr lang="en-US" sz="2400" dirty="0" smtClean="0"/>
              <a:t>             Best</a:t>
            </a:r>
            <a:r>
              <a:rPr lang="hu-HU" sz="2400" dirty="0" smtClean="0"/>
              <a:t> 1D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smtClean="0"/>
              <a:t>				    approximation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approximation</a:t>
            </a:r>
            <a:endParaRPr lang="hu-HU" sz="2400" dirty="0"/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60848"/>
            <a:ext cx="9034188" cy="26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58908</TotalTime>
  <Words>1694</Words>
  <Application>Microsoft Office PowerPoint</Application>
  <PresentationFormat>Szélesvásznú</PresentationFormat>
  <Paragraphs>253</Paragraphs>
  <Slides>36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Arial</vt:lpstr>
      <vt:lpstr>Symbol</vt:lpstr>
      <vt:lpstr>Times New Roman</vt:lpstr>
      <vt:lpstr>Wingdings</vt:lpstr>
      <vt:lpstr>Alapértelmezett terv</vt:lpstr>
      <vt:lpstr>Equation</vt:lpstr>
      <vt:lpstr> Feature space transformation methods</vt:lpstr>
      <vt:lpstr>Basic idea</vt:lpstr>
      <vt:lpstr>Aims</vt:lpstr>
      <vt:lpstr>Simple transformation methods</vt:lpstr>
      <vt:lpstr>Simple transformation methods #2</vt:lpstr>
      <vt:lpstr>Simple transformation methods #3</vt:lpstr>
      <vt:lpstr>Linear feature space transformation methods</vt:lpstr>
      <vt:lpstr>Principal Component Analysis (PCA)</vt:lpstr>
      <vt:lpstr>Principal Component Analysis (PCA) #2</vt:lpstr>
      <vt:lpstr>Principal Component Analysis (PCA) #3</vt:lpstr>
      <vt:lpstr>Principal Component Analysis (PCA) #4</vt:lpstr>
      <vt:lpstr>Formalizing PCA</vt:lpstr>
      <vt:lpstr>Formalizing PCA #2</vt:lpstr>
      <vt:lpstr>Formalizing PCA #3</vt:lpstr>
      <vt:lpstr>Formalizing PCA #4</vt:lpstr>
      <vt:lpstr>Formalizing PCA #5</vt:lpstr>
      <vt:lpstr>Formalizing PCA #6</vt:lpstr>
      <vt:lpstr>How PCA approximates the data?</vt:lpstr>
      <vt:lpstr>The principal components in PCA</vt:lpstr>
      <vt:lpstr>Transforming the data</vt:lpstr>
      <vt:lpstr>Transforming the data #2</vt:lpstr>
      <vt:lpstr>PCA – Summary</vt:lpstr>
      <vt:lpstr>Determining the number of dimensions #1</vt:lpstr>
      <vt:lpstr>Determining the number of dimensions #2</vt:lpstr>
      <vt:lpstr>Motivation of linear discriminant analysis (LDA)</vt:lpstr>
      <vt:lpstr>Linear discriminant analysis (LDA)</vt:lpstr>
      <vt:lpstr>LDA – Main idea</vt:lpstr>
      <vt:lpstr>LDA – example</vt:lpstr>
      <vt:lpstr>LDA – Formalization for two classes</vt:lpstr>
      <vt:lpstr>LDA – Interpretation</vt:lpstr>
      <vt:lpstr>LDA – Interpretation</vt:lpstr>
      <vt:lpstr>LDA – Derivation</vt:lpstr>
      <vt:lpstr>LDA – Derivation #2</vt:lpstr>
      <vt:lpstr>LDA – Multi-class case</vt:lpstr>
      <vt:lpstr>LDA – Multi-class case #2</vt:lpstr>
      <vt:lpstr>PCA vs LDA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1822</cp:revision>
  <cp:lastPrinted>2022-01-27T10:06:07Z</cp:lastPrinted>
  <dcterms:created xsi:type="dcterms:W3CDTF">2008-09-10T10:17:38Z</dcterms:created>
  <dcterms:modified xsi:type="dcterms:W3CDTF">2023-05-12T10:27:33Z</dcterms:modified>
</cp:coreProperties>
</file>